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mov" ContentType="video/quicktime"/>
  <Default Extension="mp4" ContentType="video/mp4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0" r:id="rId1"/>
  </p:sldMasterIdLst>
  <p:notesMasterIdLst>
    <p:notesMasterId r:id="rId11"/>
  </p:notesMasterIdLst>
  <p:handoutMasterIdLst>
    <p:handoutMasterId r:id="rId12"/>
  </p:handoutMasterIdLst>
  <p:sldIdLst>
    <p:sldId id="256" r:id="rId2"/>
    <p:sldId id="640" r:id="rId3"/>
    <p:sldId id="643" r:id="rId4"/>
    <p:sldId id="611" r:id="rId5"/>
    <p:sldId id="641" r:id="rId6"/>
    <p:sldId id="634" r:id="rId7"/>
    <p:sldId id="644" r:id="rId8"/>
    <p:sldId id="642" r:id="rId9"/>
    <p:sldId id="633" r:id="rId10"/>
  </p:sldIdLst>
  <p:sldSz cx="9144000" cy="5143500" type="screen16x9"/>
  <p:notesSz cx="6858000" cy="9144000"/>
  <p:embeddedFontLst>
    <p:embeddedFont>
      <p:font typeface="微軟正黑體" panose="020B0604030504040204" pitchFamily="34" charset="-120"/>
      <p:regular r:id="rId13"/>
      <p:bold r:id="rId14"/>
    </p:embeddedFont>
    <p:embeddedFont>
      <p:font typeface="Fira Sans Extra Condensed" panose="020B0503050000020004" pitchFamily="34" charset="0"/>
      <p:regular r:id="rId15"/>
      <p:bold r:id="rId16"/>
      <p:italic r:id="rId17"/>
      <p:boldItalic r:id="rId18"/>
    </p:embeddedFont>
    <p:embeddedFont>
      <p:font typeface="Fira Sans Extra Condensed SemiBold" panose="02020500000000000000" charset="0"/>
      <p:regular r:id="rId19"/>
      <p:bold r:id="rId20"/>
      <p:italic r:id="rId21"/>
      <p:boldItalic r:id="rId22"/>
    </p:embeddedFont>
    <p:embeddedFont>
      <p:font typeface="Roboto" panose="02000000000000000000" pitchFamily="2" charset="0"/>
      <p:regular r:id="rId23"/>
      <p:bold r:id="rId24"/>
      <p:italic r:id="rId25"/>
      <p:boldItalic r:id="rId2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9AA0A6"/>
          </p15:clr>
        </p15:guide>
        <p15:guide id="2" pos="2880">
          <p15:clr>
            <a:srgbClr val="9AA0A6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程偉軒" initials="程偉軒" lastIdx="2" clrIdx="0">
    <p:extLst>
      <p:ext uri="{19B8F6BF-5375-455C-9EA6-DF929625EA0E}">
        <p15:presenceInfo xmlns:p15="http://schemas.microsoft.com/office/powerpoint/2012/main" userId="程偉軒" providerId="Non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FF"/>
    <a:srgbClr val="2F0824"/>
    <a:srgbClr val="F2F2F2"/>
    <a:srgbClr val="3D98DE"/>
    <a:srgbClr val="D9D9D9"/>
    <a:srgbClr val="D8C0CB"/>
    <a:srgbClr val="FBF4CB"/>
    <a:srgbClr val="F7EA97"/>
    <a:srgbClr val="B7DED2"/>
    <a:srgbClr val="6FBD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–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中等深淺樣式 2 - 輔色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380" autoAdjust="0"/>
    <p:restoredTop sz="88300" autoAdjust="0"/>
  </p:normalViewPr>
  <p:slideViewPr>
    <p:cSldViewPr snapToGrid="0">
      <p:cViewPr varScale="1">
        <p:scale>
          <a:sx n="102" d="100"/>
          <a:sy n="102" d="100"/>
        </p:scale>
        <p:origin x="759" y="39"/>
      </p:cViewPr>
      <p:guideLst>
        <p:guide orient="horz" pos="1620"/>
        <p:guide pos="2880"/>
      </p:guideLst>
    </p:cSldViewPr>
  </p:slideViewPr>
  <p:notesTextViewPr>
    <p:cViewPr>
      <p:scale>
        <a:sx n="300" d="100"/>
        <a:sy n="300" d="100"/>
      </p:scale>
      <p:origin x="0" y="0"/>
    </p:cViewPr>
  </p:notesTextViewPr>
  <p:sorterViewPr>
    <p:cViewPr>
      <p:scale>
        <a:sx n="80" d="100"/>
        <a:sy n="80" d="100"/>
      </p:scale>
      <p:origin x="0" y="0"/>
    </p:cViewPr>
  </p:sorterViewPr>
  <p:notesViewPr>
    <p:cSldViewPr snapToGrid="0">
      <p:cViewPr varScale="1">
        <p:scale>
          <a:sx n="61" d="100"/>
          <a:sy n="61" d="100"/>
        </p:scale>
        <p:origin x="3245" y="67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26" Type="http://schemas.openxmlformats.org/officeDocument/2006/relationships/font" Target="fonts/font14.fntdata"/><Relationship Id="rId3" Type="http://schemas.openxmlformats.org/officeDocument/2006/relationships/slide" Target="slides/slide2.xml"/><Relationship Id="rId21" Type="http://schemas.openxmlformats.org/officeDocument/2006/relationships/font" Target="fonts/font9.fntdata"/><Relationship Id="rId7" Type="http://schemas.openxmlformats.org/officeDocument/2006/relationships/slide" Target="slides/slide6.xml"/><Relationship Id="rId12" Type="http://schemas.openxmlformats.org/officeDocument/2006/relationships/handoutMaster" Target="handoutMasters/handoutMaster1.xml"/><Relationship Id="rId17" Type="http://schemas.openxmlformats.org/officeDocument/2006/relationships/font" Target="fonts/font5.fntdata"/><Relationship Id="rId25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notesMaster" Target="notesMasters/notesMaster1.xml"/><Relationship Id="rId24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font" Target="fonts/font11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font" Target="fonts/font10.fntdata"/><Relationship Id="rId27" Type="http://schemas.openxmlformats.org/officeDocument/2006/relationships/commentAuthors" Target="commentAuthors.xml"/><Relationship Id="rId30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頁首版面配置區 1">
            <a:extLst>
              <a:ext uri="{FF2B5EF4-FFF2-40B4-BE49-F238E27FC236}">
                <a16:creationId xmlns:a16="http://schemas.microsoft.com/office/drawing/2014/main" id="{A903C8D7-525E-43C5-AB6E-8490CBE18B8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3" name="日期版面配置區 2">
            <a:extLst>
              <a:ext uri="{FF2B5EF4-FFF2-40B4-BE49-F238E27FC236}">
                <a16:creationId xmlns:a16="http://schemas.microsoft.com/office/drawing/2014/main" id="{4445DA84-E1D2-4105-9536-2A350565E30B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0086EBB2-A0A6-4D46-9623-37769B0BB09E}" type="datetimeFigureOut">
              <a:rPr lang="zh-TW" altLang="en-US" smtClean="0"/>
              <a:t>2026/1/9</a:t>
            </a:fld>
            <a:endParaRPr lang="zh-TW" altLang="en-US"/>
          </a:p>
        </p:txBody>
      </p:sp>
      <p:sp>
        <p:nvSpPr>
          <p:cNvPr id="4" name="頁尾版面配置區 3">
            <a:extLst>
              <a:ext uri="{FF2B5EF4-FFF2-40B4-BE49-F238E27FC236}">
                <a16:creationId xmlns:a16="http://schemas.microsoft.com/office/drawing/2014/main" id="{0378F254-BA60-4157-AA8B-719C2F0EE73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TW" altLang="en-US"/>
          </a:p>
        </p:txBody>
      </p:sp>
      <p:sp>
        <p:nvSpPr>
          <p:cNvPr id="5" name="投影片編號版面配置區 4">
            <a:extLst>
              <a:ext uri="{FF2B5EF4-FFF2-40B4-BE49-F238E27FC236}">
                <a16:creationId xmlns:a16="http://schemas.microsoft.com/office/drawing/2014/main" id="{30DEFA8E-41C3-4326-A810-67E830169414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B1F5A0E-03AE-4705-8FEE-72A9FEBA224D}" type="slidenum">
              <a:rPr lang="zh-TW" altLang="en-US" smtClean="0"/>
              <a:t>‹#›</a:t>
            </a:fld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927772598"/>
      </p:ext>
    </p:extLst>
  </p:cSld>
  <p:clrMap bg1="lt1" tx1="dk1" bg2="lt2" tx2="dk2" accent1="accent1" accent2="accent2" accent3="accent3" accent4="accent4" accent5="accent5" accent6="accent6" hlink="hlink" folHlink="folHlink"/>
  <p:hf hdr="0" ftr="0" dt="0"/>
</p:handoutMaster>
</file>

<file path=ppt/media/hdphoto1.wdp>
</file>

<file path=ppt/media/image1.png>
</file>

<file path=ppt/media/image10.png>
</file>

<file path=ppt/media/image11.png>
</file>

<file path=ppt/media/image12.png>
</file>

<file path=ppt/media/image13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media/media1.mov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hf hdr="0" ftr="0" dt="0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g118dd36938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" name="Google Shape;53;g118dd36938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2">
          <a:extLst>
            <a:ext uri="{FF2B5EF4-FFF2-40B4-BE49-F238E27FC236}">
              <a16:creationId xmlns:a16="http://schemas.microsoft.com/office/drawing/2014/main" id="{B1C47BCC-A873-2F58-B930-146D367BF39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3" name="Google Shape;2363;g806ada915c_0_2506:notes">
            <a:extLst>
              <a:ext uri="{FF2B5EF4-FFF2-40B4-BE49-F238E27FC236}">
                <a16:creationId xmlns:a16="http://schemas.microsoft.com/office/drawing/2014/main" id="{F9E3C071-C1A7-C84A-9B76-D85C081F0C9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4" name="Google Shape;2364;g806ada915c_0_2506:notes">
            <a:extLst>
              <a:ext uri="{FF2B5EF4-FFF2-40B4-BE49-F238E27FC236}">
                <a16:creationId xmlns:a16="http://schemas.microsoft.com/office/drawing/2014/main" id="{07F35F78-A289-E416-D228-88632BE1A5B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9823860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2">
          <a:extLst>
            <a:ext uri="{FF2B5EF4-FFF2-40B4-BE49-F238E27FC236}">
              <a16:creationId xmlns:a16="http://schemas.microsoft.com/office/drawing/2014/main" id="{60D58331-F0DD-E712-3DE0-C7D657FF80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3" name="Google Shape;2363;g806ada915c_0_2506:notes">
            <a:extLst>
              <a:ext uri="{FF2B5EF4-FFF2-40B4-BE49-F238E27FC236}">
                <a16:creationId xmlns:a16="http://schemas.microsoft.com/office/drawing/2014/main" id="{E465B890-5827-FA7B-B853-50E3D7276285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4" name="Google Shape;2364;g806ada915c_0_2506:notes">
            <a:extLst>
              <a:ext uri="{FF2B5EF4-FFF2-40B4-BE49-F238E27FC236}">
                <a16:creationId xmlns:a16="http://schemas.microsoft.com/office/drawing/2014/main" id="{7D0BEC21-2850-1F15-F4A8-3D4D533748DA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125110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3" name="Google Shape;2363;g806ada915c_0_25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4" name="Google Shape;2364;g806ada915c_0_25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30383060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2">
          <a:extLst>
            <a:ext uri="{FF2B5EF4-FFF2-40B4-BE49-F238E27FC236}">
              <a16:creationId xmlns:a16="http://schemas.microsoft.com/office/drawing/2014/main" id="{CF7EA73A-81E0-11D6-1709-76933BB606E2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3" name="Google Shape;2363;g806ada915c_0_2506:notes">
            <a:extLst>
              <a:ext uri="{FF2B5EF4-FFF2-40B4-BE49-F238E27FC236}">
                <a16:creationId xmlns:a16="http://schemas.microsoft.com/office/drawing/2014/main" id="{4899E081-310A-BB3B-0979-21FB7FDEE6BE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4" name="Google Shape;2364;g806ada915c_0_2506:notes">
            <a:extLst>
              <a:ext uri="{FF2B5EF4-FFF2-40B4-BE49-F238E27FC236}">
                <a16:creationId xmlns:a16="http://schemas.microsoft.com/office/drawing/2014/main" id="{A11DAC39-4271-89C3-EF08-3C0217C443E5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25185046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2">
          <a:extLst>
            <a:ext uri="{FF2B5EF4-FFF2-40B4-BE49-F238E27FC236}">
              <a16:creationId xmlns:a16="http://schemas.microsoft.com/office/drawing/2014/main" id="{E35D8EAF-3D98-B460-217A-D62E10C67F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3" name="Google Shape;2363;g806ada915c_0_2506:notes">
            <a:extLst>
              <a:ext uri="{FF2B5EF4-FFF2-40B4-BE49-F238E27FC236}">
                <a16:creationId xmlns:a16="http://schemas.microsoft.com/office/drawing/2014/main" id="{9A4DE91C-A806-1947-E879-8EE25C22B187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4" name="Google Shape;2364;g806ada915c_0_2506:notes">
            <a:extLst>
              <a:ext uri="{FF2B5EF4-FFF2-40B4-BE49-F238E27FC236}">
                <a16:creationId xmlns:a16="http://schemas.microsoft.com/office/drawing/2014/main" id="{E4D50807-9EE3-0BC8-E183-800FCA169B1F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21274863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2">
          <a:extLst>
            <a:ext uri="{FF2B5EF4-FFF2-40B4-BE49-F238E27FC236}">
              <a16:creationId xmlns:a16="http://schemas.microsoft.com/office/drawing/2014/main" id="{EA664B18-CEFB-DE68-A7A6-C023889A3D9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3" name="Google Shape;2363;g806ada915c_0_2506:notes">
            <a:extLst>
              <a:ext uri="{FF2B5EF4-FFF2-40B4-BE49-F238E27FC236}">
                <a16:creationId xmlns:a16="http://schemas.microsoft.com/office/drawing/2014/main" id="{4F443213-EDB6-BEE4-F771-7EEBF8274CEC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4" name="Google Shape;2364;g806ada915c_0_2506:notes">
            <a:extLst>
              <a:ext uri="{FF2B5EF4-FFF2-40B4-BE49-F238E27FC236}">
                <a16:creationId xmlns:a16="http://schemas.microsoft.com/office/drawing/2014/main" id="{EAD9B910-137C-B51D-C42C-7C96BBBE74D9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22203257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2">
          <a:extLst>
            <a:ext uri="{FF2B5EF4-FFF2-40B4-BE49-F238E27FC236}">
              <a16:creationId xmlns:a16="http://schemas.microsoft.com/office/drawing/2014/main" id="{69457AE5-CAB6-8850-62EA-392748BF239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3" name="Google Shape;2363;g806ada915c_0_2506:notes">
            <a:extLst>
              <a:ext uri="{FF2B5EF4-FFF2-40B4-BE49-F238E27FC236}">
                <a16:creationId xmlns:a16="http://schemas.microsoft.com/office/drawing/2014/main" id="{4AC542F0-E75B-0075-2F20-58AE4EACBDB4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4" name="Google Shape;2364;g806ada915c_0_2506:notes">
            <a:extLst>
              <a:ext uri="{FF2B5EF4-FFF2-40B4-BE49-F238E27FC236}">
                <a16:creationId xmlns:a16="http://schemas.microsoft.com/office/drawing/2014/main" id="{60A9E185-6E87-EABD-E97A-1839E842182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85733771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2">
          <a:extLst>
            <a:ext uri="{FF2B5EF4-FFF2-40B4-BE49-F238E27FC236}">
              <a16:creationId xmlns:a16="http://schemas.microsoft.com/office/drawing/2014/main" id="{2BF50803-4E8C-911E-504A-10EF23C6C76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3" name="Google Shape;2363;g806ada915c_0_2506:notes">
            <a:extLst>
              <a:ext uri="{FF2B5EF4-FFF2-40B4-BE49-F238E27FC236}">
                <a16:creationId xmlns:a16="http://schemas.microsoft.com/office/drawing/2014/main" id="{CA060DE4-F20B-FF66-E90B-BC0133631EDB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64" name="Google Shape;2364;g806ada915c_0_2506:notes">
            <a:extLst>
              <a:ext uri="{FF2B5EF4-FFF2-40B4-BE49-F238E27FC236}">
                <a16:creationId xmlns:a16="http://schemas.microsoft.com/office/drawing/2014/main" id="{4D03E5D5-0219-00AB-F90D-5F2B8E189861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417008290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 preserve="1" userDrawn="1">
  <p:cSld name="1_One column text"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 dirty="0"/>
          </a:p>
        </p:txBody>
      </p:sp>
      <p:sp>
        <p:nvSpPr>
          <p:cNvPr id="28" name="Google Shape;28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2" name="標題 1">
            <a:extLst>
              <a:ext uri="{FF2B5EF4-FFF2-40B4-BE49-F238E27FC236}">
                <a16:creationId xmlns:a16="http://schemas.microsoft.com/office/drawing/2014/main" id="{038AE943-BFB4-4EB6-9556-2FD6D9B82C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31648897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訂版面配置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1882D217-643E-4228-AA66-0286F7C5233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r>
              <a:rPr lang="zh-TW" altLang="en-US" dirty="0"/>
              <a:t>按一下以編輯母片標題樣式</a:t>
            </a:r>
          </a:p>
        </p:txBody>
      </p:sp>
      <p:sp>
        <p:nvSpPr>
          <p:cNvPr id="4" name="Google Shape;46;p12">
            <a:extLst>
              <a:ext uri="{FF2B5EF4-FFF2-40B4-BE49-F238E27FC236}">
                <a16:creationId xmlns:a16="http://schemas.microsoft.com/office/drawing/2014/main" id="{7A8ABE70-C036-4475-B20F-9E10755540C5}"/>
              </a:ext>
            </a:extLst>
          </p:cNvPr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421090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650514" y="1623400"/>
            <a:ext cx="3514500" cy="140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5200"/>
              <a:buNone/>
              <a:defRPr sz="5200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 dirty="0"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650514" y="3142400"/>
            <a:ext cx="3514500" cy="377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1600">
                <a:solidFill>
                  <a:schemeClr val="dk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 dirty="0"/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757351A6-6C41-464F-B929-1521444889AC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>
          <a:xfrm>
            <a:off x="7110076" y="4767263"/>
            <a:ext cx="2057400" cy="274637"/>
          </a:xfrm>
        </p:spPr>
        <p:txBody>
          <a:bodyPr/>
          <a:lstStyle>
            <a:lvl1pPr>
              <a:defRPr>
                <a:latin typeface="微軟正黑體" panose="020B0604030504040204" pitchFamily="34" charset="-120"/>
                <a:cs typeface="微軟正黑體" panose="020B0604030504040204" pitchFamily="34" charset="-120"/>
              </a:defRPr>
            </a:lvl1pPr>
          </a:lstStyle>
          <a:p>
            <a:fld id="{87E85E0C-F6DF-4C2C-9974-C2547ED92EE1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 dirty="0"/>
          </a:p>
        </p:txBody>
      </p:sp>
      <p:sp>
        <p:nvSpPr>
          <p:cNvPr id="13" name="Google Shape;13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‹#›</a:t>
            </a:fld>
            <a:endParaRPr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"/>
          <p:cNvSpPr txBox="1">
            <a:spLocks noGrp="1"/>
          </p:cNvSpPr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 dirty="0"/>
          </a:p>
        </p:txBody>
      </p:sp>
      <p:sp>
        <p:nvSpPr>
          <p:cNvPr id="20" name="Google Shape;20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 dirty="0"/>
          </a:p>
        </p:txBody>
      </p:sp>
      <p:sp>
        <p:nvSpPr>
          <p:cNvPr id="21" name="Google Shape;21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 dirty="0"/>
          </a:p>
        </p:txBody>
      </p:sp>
      <p:sp>
        <p:nvSpPr>
          <p:cNvPr id="22" name="Google Shape;22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  <p:sp>
        <p:nvSpPr>
          <p:cNvPr id="31" name="Google Shape;31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 dirty="0"/>
          </a:p>
        </p:txBody>
      </p:sp>
      <p:sp>
        <p:nvSpPr>
          <p:cNvPr id="35" name="Google Shape;35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 dirty="0"/>
          </a:p>
        </p:txBody>
      </p:sp>
      <p:sp>
        <p:nvSpPr>
          <p:cNvPr id="36" name="Google Shape;36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37" name="Google Shape;37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</a:lstStyle>
          <a:p>
            <a:endParaRPr dirty="0"/>
          </a:p>
        </p:txBody>
      </p:sp>
      <p:sp>
        <p:nvSpPr>
          <p:cNvPr id="40" name="Google Shape;40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rPr dirty="0"/>
              <a:t>xx%</a:t>
            </a:r>
          </a:p>
        </p:txBody>
      </p:sp>
      <p:sp>
        <p:nvSpPr>
          <p:cNvPr id="43" name="Google Shape;43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>
                <a:latin typeface="微軟正黑體" panose="020B0604030504040204" pitchFamily="34" charset="-120"/>
                <a:ea typeface="微軟正黑體" panose="020B0604030504040204" pitchFamily="34" charset="-120"/>
              </a:defRPr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 dirty="0"/>
          </a:p>
        </p:txBody>
      </p:sp>
      <p:sp>
        <p:nvSpPr>
          <p:cNvPr id="44" name="Google Shape;44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0275" y="536650"/>
            <a:ext cx="7723500" cy="481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Fira Sans Extra Condensed SemiBold"/>
              <a:buNone/>
              <a:defRPr sz="2800">
                <a:solidFill>
                  <a:schemeClr val="dk1"/>
                </a:solidFill>
                <a:latin typeface="Fira Sans Extra Condensed SemiBold"/>
                <a:ea typeface="Fira Sans Extra Condensed SemiBold"/>
                <a:cs typeface="Fira Sans Extra Condensed SemiBold"/>
                <a:sym typeface="Fira Sans Extra Condensed SemiBold"/>
              </a:defRPr>
            </a:lvl9pPr>
          </a:lstStyle>
          <a:p>
            <a:endParaRPr dirty="0"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0275" y="1152475"/>
            <a:ext cx="7723500" cy="3454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800"/>
              <a:buFont typeface="Roboto"/>
              <a:buChar char="●"/>
              <a:defRPr sz="1800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○"/>
              <a:defRPr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■"/>
              <a:defRPr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○"/>
              <a:defRPr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■"/>
              <a:defRPr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●"/>
              <a:defRPr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400"/>
              <a:buFont typeface="Roboto"/>
              <a:buChar char="○"/>
              <a:defRPr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400"/>
              <a:buFont typeface="Roboto"/>
              <a:buChar char="■"/>
              <a:defRPr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 dirty="0"/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1D4E10BF-0131-4079-A0E6-0EAD49468E9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6954133" y="4767263"/>
            <a:ext cx="2057400" cy="274637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rgbClr val="3D98DE"/>
                </a:solidFill>
                <a:latin typeface="微軟正黑體" panose="020B0604030504040204" pitchFamily="34" charset="-120"/>
                <a:cs typeface="微軟正黑體" panose="020B0604030504040204" pitchFamily="34" charset="-120"/>
              </a:defRPr>
            </a:lvl1pPr>
          </a:lstStyle>
          <a:p>
            <a:fld id="{87E85E0C-F6DF-4C2C-9974-C2547ED92EE1}" type="slidenum">
              <a:rPr lang="zh-TW" altLang="en-US" smtClean="0"/>
              <a:pPr/>
              <a:t>‹#›</a:t>
            </a:fld>
            <a:endParaRPr lang="zh-TW" altLang="en-US" dirty="0"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3" r:id="rId1"/>
    <p:sldLayoutId id="2147483648" r:id="rId2"/>
    <p:sldLayoutId id="2147483649" r:id="rId3"/>
    <p:sldLayoutId id="2147483651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62" r:id="rId10"/>
  </p:sldLayoutIdLst>
  <p:hf hd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微軟正黑體" panose="020B0604030504040204" pitchFamily="34" charset="-120"/>
          <a:ea typeface="微軟正黑體" panose="020B0604030504040204" pitchFamily="34" charset="-120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微軟正黑體" panose="020B0604030504040204" pitchFamily="34" charset="-120"/>
          <a:ea typeface="微軟正黑體" panose="020B0604030504040204" pitchFamily="34" charset="-120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hyperlink" Target="mailto:b11602057@ntu.edu.tw" TargetMode="External"/><Relationship Id="rId7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hyperlink" Target="mailto:plyen@ntu.edu.tw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1.png"/><Relationship Id="rId7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1.png"/><Relationship Id="rId7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video" Target="../media/media1.mov"/><Relationship Id="rId1" Type="http://schemas.microsoft.com/office/2007/relationships/media" Target="../media/media1.mov"/><Relationship Id="rId6" Type="http://schemas.openxmlformats.org/officeDocument/2006/relationships/image" Target="../media/image4.png"/><Relationship Id="rId11" Type="http://schemas.openxmlformats.org/officeDocument/2006/relationships/image" Target="../media/image12.png"/><Relationship Id="rId5" Type="http://schemas.openxmlformats.org/officeDocument/2006/relationships/image" Target="../media/image1.png"/><Relationship Id="rId10" Type="http://schemas.openxmlformats.org/officeDocument/2006/relationships/image" Target="../media/image11.png"/><Relationship Id="rId4" Type="http://schemas.openxmlformats.org/officeDocument/2006/relationships/notesSlide" Target="../notesSlides/notesSlide7.xml"/><Relationship Id="rId9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8" Type="http://schemas.microsoft.com/office/2007/relationships/hdphoto" Target="../media/hdphoto1.wdp"/><Relationship Id="rId3" Type="http://schemas.openxmlformats.org/officeDocument/2006/relationships/slideLayout" Target="../slideLayouts/slideLayout1.xml"/><Relationship Id="rId7" Type="http://schemas.openxmlformats.org/officeDocument/2006/relationships/image" Target="../media/image3.png"/><Relationship Id="rId2" Type="http://schemas.openxmlformats.org/officeDocument/2006/relationships/video" Target="../media/media2.mp4"/><Relationship Id="rId1" Type="http://schemas.microsoft.com/office/2007/relationships/media" Target="../media/media2.mp4"/><Relationship Id="rId6" Type="http://schemas.openxmlformats.org/officeDocument/2006/relationships/image" Target="../media/image4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8.xml"/><Relationship Id="rId9" Type="http://schemas.openxmlformats.org/officeDocument/2006/relationships/image" Target="../media/image1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3.png"/><Relationship Id="rId4" Type="http://schemas.openxmlformats.org/officeDocument/2006/relationships/image" Target="../media/image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57;p15">
            <a:extLst>
              <a:ext uri="{FF2B5EF4-FFF2-40B4-BE49-F238E27FC236}">
                <a16:creationId xmlns:a16="http://schemas.microsoft.com/office/drawing/2014/main" id="{B7B20C1E-0C15-41E1-83F9-59791232E1F8}"/>
              </a:ext>
            </a:extLst>
          </p:cNvPr>
          <p:cNvSpPr/>
          <p:nvPr/>
        </p:nvSpPr>
        <p:spPr>
          <a:xfrm>
            <a:off x="8599894" y="-33900"/>
            <a:ext cx="540000" cy="5203797"/>
          </a:xfrm>
          <a:custGeom>
            <a:avLst/>
            <a:gdLst/>
            <a:ahLst/>
            <a:cxnLst/>
            <a:rect l="l" t="t" r="r" b="b"/>
            <a:pathLst>
              <a:path w="1513" h="166415" extrusionOk="0">
                <a:moveTo>
                  <a:pt x="751" y="1"/>
                </a:moveTo>
                <a:cubicBezTo>
                  <a:pt x="346" y="1"/>
                  <a:pt x="1" y="334"/>
                  <a:pt x="1" y="751"/>
                </a:cubicBezTo>
                <a:lnTo>
                  <a:pt x="1" y="165664"/>
                </a:lnTo>
                <a:cubicBezTo>
                  <a:pt x="1" y="166081"/>
                  <a:pt x="334" y="166414"/>
                  <a:pt x="751" y="166414"/>
                </a:cubicBezTo>
                <a:cubicBezTo>
                  <a:pt x="1167" y="166414"/>
                  <a:pt x="1513" y="166081"/>
                  <a:pt x="1513" y="165664"/>
                </a:cubicBezTo>
                <a:lnTo>
                  <a:pt x="1513" y="751"/>
                </a:lnTo>
                <a:cubicBezTo>
                  <a:pt x="1513" y="334"/>
                  <a:pt x="1167" y="1"/>
                  <a:pt x="751" y="1"/>
                </a:cubicBezTo>
                <a:close/>
              </a:path>
            </a:pathLst>
          </a:custGeom>
          <a:solidFill>
            <a:srgbClr val="C8E4FA"/>
          </a:solidFill>
          <a:ln>
            <a:solidFill>
              <a:srgbClr val="C8E4FA"/>
            </a:solidFill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Fira Sans Extra Condensed"/>
              <a:ea typeface="Fira Sans Extra Condensed"/>
              <a:cs typeface="Fira Sans Extra Condensed"/>
              <a:sym typeface="Fira Sans Extra Condensed"/>
            </a:endParaRPr>
          </a:p>
        </p:txBody>
      </p:sp>
      <p:sp>
        <p:nvSpPr>
          <p:cNvPr id="55" name="Google Shape;55;p15"/>
          <p:cNvSpPr txBox="1">
            <a:spLocks noGrp="1"/>
          </p:cNvSpPr>
          <p:nvPr>
            <p:ph type="ctrTitle"/>
          </p:nvPr>
        </p:nvSpPr>
        <p:spPr>
          <a:xfrm>
            <a:off x="460153" y="523781"/>
            <a:ext cx="8223688" cy="1405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algn="ctr">
              <a:buSzPts val="2800"/>
            </a:pPr>
            <a:r>
              <a:rPr lang="en-US" altLang="zh-TW" sz="2700" dirty="0">
                <a:solidFill>
                  <a:srgbClr val="3D98D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BLDC</a:t>
            </a:r>
            <a:r>
              <a:rPr lang="zh-TW" altLang="en-US" sz="2700" dirty="0">
                <a:solidFill>
                  <a:srgbClr val="3D98D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altLang="zh-TW" sz="2700" dirty="0">
                <a:solidFill>
                  <a:srgbClr val="3D98DE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Theory Research</a:t>
            </a:r>
            <a:endParaRPr sz="2700" dirty="0">
              <a:solidFill>
                <a:srgbClr val="3D98D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6" name="Google Shape;56;p15"/>
          <p:cNvSpPr txBox="1">
            <a:spLocks noGrp="1"/>
          </p:cNvSpPr>
          <p:nvPr>
            <p:ph type="subTitle" idx="1"/>
          </p:nvPr>
        </p:nvSpPr>
        <p:spPr>
          <a:xfrm>
            <a:off x="785928" y="1929581"/>
            <a:ext cx="7572138" cy="126319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Presenter: </a:t>
            </a:r>
            <a:r>
              <a:rPr lang="en-US" altLang="zh-TW" sz="16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Lego Dai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Advisor: Ping-Lang Yen Ph.D.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9</a:t>
            </a:r>
            <a:r>
              <a:rPr lang="en-US" altLang="zh-TW" baseline="30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th</a:t>
            </a: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 January, 2026, Winter semester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dirty="0">
                <a:latin typeface="Times New Roman" panose="02020603050405020304" pitchFamily="18" charset="0"/>
                <a:cs typeface="Times New Roman" panose="02020603050405020304" pitchFamily="18" charset="0"/>
              </a:rPr>
              <a:t>RMML Meeting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TW" dirty="0">
              <a:cs typeface="CMU Sans Serif Medium" panose="02000603000000000000" pitchFamily="2" charset="0"/>
            </a:endParaRPr>
          </a:p>
        </p:txBody>
      </p:sp>
      <p:sp>
        <p:nvSpPr>
          <p:cNvPr id="8" name="Google Shape;56;p15">
            <a:extLst>
              <a:ext uri="{FF2B5EF4-FFF2-40B4-BE49-F238E27FC236}">
                <a16:creationId xmlns:a16="http://schemas.microsoft.com/office/drawing/2014/main" id="{46447D95-D937-4153-89AE-5B1D288B4F8D}"/>
              </a:ext>
            </a:extLst>
          </p:cNvPr>
          <p:cNvSpPr txBox="1">
            <a:spLocks/>
          </p:cNvSpPr>
          <p:nvPr/>
        </p:nvSpPr>
        <p:spPr>
          <a:xfrm>
            <a:off x="33074" y="4380252"/>
            <a:ext cx="3673361" cy="115362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/>
            <a:r>
              <a:rPr lang="en-US" altLang="zh-TW" sz="8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    Tzu-Yu Dai is with </a:t>
            </a:r>
            <a:r>
              <a:rPr lang="en-US" altLang="zh-TW" sz="800" dirty="0" err="1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Biomechatronics</a:t>
            </a:r>
            <a:r>
              <a:rPr lang="en-US" altLang="zh-TW" sz="8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Engineering, National Taiwan University, Taipei, Taiwan </a:t>
            </a:r>
            <a:r>
              <a:rPr lang="en-US" altLang="zh-TW" sz="8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hlinkClick r:id="rId3"/>
              </a:rPr>
              <a:t>b12611017@ntu.edu.tw</a:t>
            </a:r>
            <a:endParaRPr lang="en-US" altLang="zh-TW" sz="8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0" indent="0"/>
            <a:r>
              <a:rPr lang="en-US" altLang="zh-TW" sz="8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    Ping-Lang Yen is with </a:t>
            </a:r>
            <a:r>
              <a:rPr lang="en-US" altLang="zh-TW" sz="800" dirty="0" err="1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Biomechatronics</a:t>
            </a:r>
            <a:r>
              <a:rPr lang="en-US" altLang="zh-TW" sz="800" dirty="0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</a:rPr>
              <a:t> Engineering, National Taiwan University, Taipei, Taiwan </a:t>
            </a:r>
            <a:r>
              <a:rPr lang="en-US" altLang="zh-TW" sz="800" dirty="0" err="1">
                <a:latin typeface="Times New Roman" panose="02020603050405020304" pitchFamily="18" charset="0"/>
                <a:ea typeface="微軟正黑體" panose="020B0604030504040204" pitchFamily="34" charset="-120"/>
                <a:cs typeface="Times New Roman" panose="02020603050405020304" pitchFamily="18" charset="0"/>
                <a:hlinkClick r:id="rId4"/>
              </a:rPr>
              <a:t>plyen@ntu.edu.tw</a:t>
            </a:r>
            <a:endParaRPr lang="en-US" altLang="zh-TW" sz="800" dirty="0"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0" indent="0"/>
            <a:endParaRPr lang="en-US" altLang="zh-TW" sz="800" dirty="0">
              <a:latin typeface="微軟正黑體" panose="020B0604030504040204" pitchFamily="34" charset="-120"/>
              <a:ea typeface="微軟正黑體" panose="020B0604030504040204" pitchFamily="34" charset="-120"/>
              <a:cs typeface="CMU Sans Serif Medium" panose="02000603000000000000" pitchFamily="2" charset="0"/>
            </a:endParaRPr>
          </a:p>
          <a:p>
            <a:pPr marL="0" indent="0"/>
            <a:endParaRPr lang="en-US" altLang="zh-TW" sz="800" dirty="0">
              <a:latin typeface="微軟正黑體" panose="020B0604030504040204" pitchFamily="34" charset="-120"/>
              <a:ea typeface="微軟正黑體" panose="020B0604030504040204" pitchFamily="34" charset="-120"/>
              <a:cs typeface="CMU Sans Serif Medium" panose="02000603000000000000" pitchFamily="2" charset="0"/>
            </a:endParaRPr>
          </a:p>
        </p:txBody>
      </p:sp>
      <p:pic>
        <p:nvPicPr>
          <p:cNvPr id="2" name="圖片 6">
            <a:extLst>
              <a:ext uri="{FF2B5EF4-FFF2-40B4-BE49-F238E27FC236}">
                <a16:creationId xmlns:a16="http://schemas.microsoft.com/office/drawing/2014/main" id="{56E3D0AD-8AF8-2A21-D048-5623808D2EB5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066581" y="3604600"/>
            <a:ext cx="659168" cy="1015119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95E0BF6C-8D87-F267-9D15-2AFF2AD9B04F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142820" y="3625227"/>
            <a:ext cx="1547399" cy="994492"/>
          </a:xfrm>
          <a:prstGeom prst="rect">
            <a:avLst/>
          </a:prstGeom>
        </p:spPr>
      </p:pic>
      <p:pic>
        <p:nvPicPr>
          <p:cNvPr id="4" name="圖片 4">
            <a:extLst>
              <a:ext uri="{FF2B5EF4-FFF2-40B4-BE49-F238E27FC236}">
                <a16:creationId xmlns:a16="http://schemas.microsoft.com/office/drawing/2014/main" id="{777D5ABA-0F8D-CFBE-948B-5B0760857906}"/>
              </a:ext>
            </a:extLst>
          </p:cNvPr>
          <p:cNvPicPr>
            <a:picLocks noChangeAspect="1"/>
          </p:cNvPicPr>
          <p:nvPr/>
        </p:nvPicPr>
        <p:blipFill rotWithShape="1">
          <a:blip r:embed="rId7" cstate="print"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backgroundRemoval t="5816" b="98440" l="368" r="32138">
                        <a14:foregroundMark x1="12782" y1="67518" x2="12782" y2="67518"/>
                        <a14:foregroundMark x1="8874" y1="69220" x2="8874" y2="69220"/>
                        <a14:foregroundMark x1="13609" y1="67092" x2="13609" y2="67092"/>
                        <a14:foregroundMark x1="14437" y1="64539" x2="14437" y2="64539"/>
                        <a14:foregroundMark x1="21149" y1="64113" x2="21149" y2="64113"/>
                        <a14:foregroundMark x1="24598" y1="60851" x2="24598" y2="60851"/>
                        <a14:foregroundMark x1="26851" y1="70355" x2="26851" y2="70355"/>
                        <a14:foregroundMark x1="27908" y1="86099" x2="27908" y2="86099"/>
                        <a14:foregroundMark x1="23264" y1="86383" x2="20920" y2="66383"/>
                        <a14:foregroundMark x1="25425" y1="76596" x2="18897" y2="58723"/>
                        <a14:foregroundMark x1="18437" y1="60567" x2="19862" y2="78440"/>
                        <a14:foregroundMark x1="19632" y1="83121" x2="24828" y2="88936"/>
                        <a14:foregroundMark x1="25747" y1="93050" x2="30161" y2="63830"/>
                        <a14:foregroundMark x1="29563" y1="60851" x2="23034" y2="52908"/>
                        <a14:foregroundMark x1="22115" y1="22270" x2="14529" y2="13191"/>
                        <a14:foregroundMark x1="15126" y1="19007" x2="11586" y2="25957"/>
                        <a14:foregroundMark x1="11816" y1="28511" x2="18805" y2="33901"/>
                        <a14:foregroundMark x1="21287" y1="35319" x2="13103" y2="41560"/>
                        <a14:foregroundMark x1="11218" y1="44823" x2="15954" y2="49645"/>
                        <a14:foregroundMark x1="22437" y1="37589" x2="16322" y2="50638"/>
                        <a14:foregroundMark x1="16184" y1="44823" x2="9333" y2="21560"/>
                        <a14:foregroundMark x1="11678" y1="58014" x2="3310" y2="77730"/>
                        <a14:foregroundMark x1="4276" y1="61560" x2="11356" y2="90780"/>
                        <a14:foregroundMark x1="14161" y1="81986" x2="7448" y2="66383"/>
                        <a14:foregroundMark x1="9103" y1="54326" x2="2943" y2="59858"/>
                        <a14:foregroundMark x1="3310" y1="62411" x2="2345" y2="69645"/>
                        <a14:foregroundMark x1="2345" y1="76170" x2="2943" y2="83121"/>
                        <a14:foregroundMark x1="5333" y1="86383" x2="8506" y2="91489"/>
                        <a14:foregroundMark x1="11356" y1="90780" x2="14161" y2="78440"/>
                        <a14:foregroundMark x1="14529" y1="75177" x2="13333" y2="59007"/>
                        <a14:foregroundMark x1="15494" y1="14894" x2="10621" y2="21560"/>
                        <a14:foregroundMark x1="10299" y1="26950" x2="10989" y2="39716"/>
                        <a14:foregroundMark x1="11586" y1="42695" x2="15816" y2="51064"/>
                        <a14:foregroundMark x1="23816" y1="55603" x2="20138" y2="62128"/>
                        <a14:foregroundMark x1="20736" y1="60851" x2="29747" y2="78440"/>
                        <a14:foregroundMark x1="18069" y1="21135" x2="21563" y2="33050"/>
                        <a14:foregroundMark x1="21057" y1="44823" x2="17563" y2="49220"/>
                        <a14:foregroundMark x1="18621" y1="46667" x2="20644" y2="52199"/>
                        <a14:foregroundMark x1="21057" y1="53617" x2="20920" y2="59858"/>
                        <a14:foregroundMark x1="7724" y1="49645" x2="4966" y2="53901"/>
                        <a14:backgroundMark x1="10023" y1="9787" x2="10023" y2="9787"/>
                        <a14:backgroundMark x1="4506" y1="34610" x2="4506" y2="34610"/>
                        <a14:backgroundMark x1="28736" y1="31064" x2="28736" y2="31064"/>
                        <a14:backgroundMark x1="17149" y1="90780" x2="17149" y2="90780"/>
                        <a14:backgroundMark x1="4368" y1="94043" x2="4368" y2="9404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67422"/>
          <a:stretch/>
        </p:blipFill>
        <p:spPr>
          <a:xfrm>
            <a:off x="4930390" y="3604040"/>
            <a:ext cx="1023973" cy="101880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5">
          <a:extLst>
            <a:ext uri="{FF2B5EF4-FFF2-40B4-BE49-F238E27FC236}">
              <a16:creationId xmlns:a16="http://schemas.microsoft.com/office/drawing/2014/main" id="{181123EE-2C58-3FAE-0052-A0CE81A105D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5513401E-A8C8-6088-8C42-5CD67411FA0F}"/>
              </a:ext>
            </a:extLst>
          </p:cNvPr>
          <p:cNvGrpSpPr/>
          <p:nvPr/>
        </p:nvGrpSpPr>
        <p:grpSpPr>
          <a:xfrm>
            <a:off x="8580151" y="-33900"/>
            <a:ext cx="588134" cy="5203797"/>
            <a:chOff x="8580151" y="-33900"/>
            <a:chExt cx="588134" cy="5203797"/>
          </a:xfrm>
        </p:grpSpPr>
        <p:grpSp>
          <p:nvGrpSpPr>
            <p:cNvPr id="5" name="群組 11">
              <a:extLst>
                <a:ext uri="{FF2B5EF4-FFF2-40B4-BE49-F238E27FC236}">
                  <a16:creationId xmlns:a16="http://schemas.microsoft.com/office/drawing/2014/main" id="{97B7875C-1AE8-D08A-43C9-2D526DF53D4E}"/>
                </a:ext>
              </a:extLst>
            </p:cNvPr>
            <p:cNvGrpSpPr/>
            <p:nvPr/>
          </p:nvGrpSpPr>
          <p:grpSpPr>
            <a:xfrm>
              <a:off x="8596126" y="-33900"/>
              <a:ext cx="543768" cy="5203797"/>
              <a:chOff x="8596126" y="-33900"/>
              <a:chExt cx="543768" cy="5203797"/>
            </a:xfrm>
          </p:grpSpPr>
          <p:sp>
            <p:nvSpPr>
              <p:cNvPr id="8" name="Google Shape;57;p15">
                <a:extLst>
                  <a:ext uri="{FF2B5EF4-FFF2-40B4-BE49-F238E27FC236}">
                    <a16:creationId xmlns:a16="http://schemas.microsoft.com/office/drawing/2014/main" id="{137506E4-BC56-4215-221A-1D5C2839AC0E}"/>
                  </a:ext>
                </a:extLst>
              </p:cNvPr>
              <p:cNvSpPr/>
              <p:nvPr/>
            </p:nvSpPr>
            <p:spPr>
              <a:xfrm>
                <a:off x="8599894" y="-33900"/>
                <a:ext cx="540000" cy="5203797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166415" extrusionOk="0">
                    <a:moveTo>
                      <a:pt x="751" y="1"/>
                    </a:moveTo>
                    <a:cubicBezTo>
                      <a:pt x="346" y="1"/>
                      <a:pt x="1" y="334"/>
                      <a:pt x="1" y="751"/>
                    </a:cubicBezTo>
                    <a:lnTo>
                      <a:pt x="1" y="165664"/>
                    </a:lnTo>
                    <a:cubicBezTo>
                      <a:pt x="1" y="166081"/>
                      <a:pt x="334" y="166414"/>
                      <a:pt x="751" y="166414"/>
                    </a:cubicBezTo>
                    <a:cubicBezTo>
                      <a:pt x="1167" y="166414"/>
                      <a:pt x="1513" y="166081"/>
                      <a:pt x="1513" y="165664"/>
                    </a:cubicBezTo>
                    <a:lnTo>
                      <a:pt x="1513" y="751"/>
                    </a:lnTo>
                    <a:cubicBezTo>
                      <a:pt x="1513" y="334"/>
                      <a:pt x="1167" y="1"/>
                      <a:pt x="751" y="1"/>
                    </a:cubicBezTo>
                    <a:close/>
                  </a:path>
                </a:pathLst>
              </a:custGeom>
              <a:solidFill>
                <a:srgbClr val="C8E4FA"/>
              </a:solidFill>
              <a:ln>
                <a:solidFill>
                  <a:srgbClr val="C8E4FA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pic>
            <p:nvPicPr>
              <p:cNvPr id="9" name="圖片 13">
                <a:extLst>
                  <a:ext uri="{FF2B5EF4-FFF2-40B4-BE49-F238E27FC236}">
                    <a16:creationId xmlns:a16="http://schemas.microsoft.com/office/drawing/2014/main" id="{CE7635BA-52BE-CED4-0B57-E9067F5562D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596126" y="3858499"/>
                <a:ext cx="540000" cy="831600"/>
              </a:xfrm>
              <a:prstGeom prst="rect">
                <a:avLst/>
              </a:prstGeom>
            </p:spPr>
          </p:pic>
        </p:grpSp>
        <p:pic>
          <p:nvPicPr>
            <p:cNvPr id="6" name="圖片 3">
              <a:extLst>
                <a:ext uri="{FF2B5EF4-FFF2-40B4-BE49-F238E27FC236}">
                  <a16:creationId xmlns:a16="http://schemas.microsoft.com/office/drawing/2014/main" id="{3D484AAB-CEF0-DF32-20DC-CB40C47C1E8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8580151" y="2933598"/>
              <a:ext cx="588134" cy="394624"/>
            </a:xfrm>
            <a:prstGeom prst="rect">
              <a:avLst/>
            </a:prstGeom>
          </p:spPr>
        </p:pic>
        <p:pic>
          <p:nvPicPr>
            <p:cNvPr id="7" name="圖片 4">
              <a:extLst>
                <a:ext uri="{FF2B5EF4-FFF2-40B4-BE49-F238E27FC236}">
                  <a16:creationId xmlns:a16="http://schemas.microsoft.com/office/drawing/2014/main" id="{B7B5A8EB-96C5-5961-EDF3-3FF29C9724E4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5816" b="98440" l="368" r="32138">
                          <a14:foregroundMark x1="12782" y1="67518" x2="12782" y2="67518"/>
                          <a14:foregroundMark x1="8874" y1="69220" x2="8874" y2="69220"/>
                          <a14:foregroundMark x1="13609" y1="67092" x2="13609" y2="67092"/>
                          <a14:foregroundMark x1="14437" y1="64539" x2="14437" y2="64539"/>
                          <a14:foregroundMark x1="21149" y1="64113" x2="21149" y2="64113"/>
                          <a14:foregroundMark x1="24598" y1="60851" x2="24598" y2="60851"/>
                          <a14:foregroundMark x1="26851" y1="70355" x2="26851" y2="70355"/>
                          <a14:foregroundMark x1="27908" y1="86099" x2="27908" y2="86099"/>
                          <a14:foregroundMark x1="23264" y1="86383" x2="20920" y2="66383"/>
                          <a14:foregroundMark x1="25425" y1="76596" x2="18897" y2="58723"/>
                          <a14:foregroundMark x1="18437" y1="60567" x2="19862" y2="78440"/>
                          <a14:foregroundMark x1="19632" y1="83121" x2="24828" y2="88936"/>
                          <a14:foregroundMark x1="25747" y1="93050" x2="30161" y2="63830"/>
                          <a14:foregroundMark x1="29563" y1="60851" x2="23034" y2="52908"/>
                          <a14:foregroundMark x1="22115" y1="22270" x2="14529" y2="13191"/>
                          <a14:foregroundMark x1="15126" y1="19007" x2="11586" y2="25957"/>
                          <a14:foregroundMark x1="11816" y1="28511" x2="18805" y2="33901"/>
                          <a14:foregroundMark x1="21287" y1="35319" x2="13103" y2="41560"/>
                          <a14:foregroundMark x1="11218" y1="44823" x2="15954" y2="49645"/>
                          <a14:foregroundMark x1="22437" y1="37589" x2="16322" y2="50638"/>
                          <a14:foregroundMark x1="16184" y1="44823" x2="9333" y2="21560"/>
                          <a14:foregroundMark x1="11678" y1="58014" x2="3310" y2="77730"/>
                          <a14:foregroundMark x1="4276" y1="61560" x2="11356" y2="90780"/>
                          <a14:foregroundMark x1="14161" y1="81986" x2="7448" y2="66383"/>
                          <a14:foregroundMark x1="9103" y1="54326" x2="2943" y2="59858"/>
                          <a14:foregroundMark x1="3310" y1="62411" x2="2345" y2="69645"/>
                          <a14:foregroundMark x1="2345" y1="76170" x2="2943" y2="83121"/>
                          <a14:foregroundMark x1="5333" y1="86383" x2="8506" y2="91489"/>
                          <a14:foregroundMark x1="11356" y1="90780" x2="14161" y2="78440"/>
                          <a14:foregroundMark x1="14529" y1="75177" x2="13333" y2="59007"/>
                          <a14:foregroundMark x1="15494" y1="14894" x2="10621" y2="21560"/>
                          <a14:foregroundMark x1="10299" y1="26950" x2="10989" y2="39716"/>
                          <a14:foregroundMark x1="11586" y1="42695" x2="15816" y2="51064"/>
                          <a14:foregroundMark x1="23816" y1="55603" x2="20138" y2="62128"/>
                          <a14:foregroundMark x1="20736" y1="60851" x2="29747" y2="78440"/>
                          <a14:foregroundMark x1="18069" y1="21135" x2="21563" y2="33050"/>
                          <a14:foregroundMark x1="21057" y1="44823" x2="17563" y2="49220"/>
                          <a14:foregroundMark x1="18621" y1="46667" x2="20644" y2="52199"/>
                          <a14:foregroundMark x1="21057" y1="53617" x2="20920" y2="59858"/>
                          <a14:foregroundMark x1="7724" y1="49645" x2="4966" y2="53901"/>
                          <a14:backgroundMark x1="10023" y1="9787" x2="10023" y2="9787"/>
                          <a14:backgroundMark x1="4506" y1="34610" x2="4506" y2="34610"/>
                          <a14:backgroundMark x1="28736" y1="31064" x2="28736" y2="31064"/>
                          <a14:backgroundMark x1="17149" y1="90780" x2="17149" y2="90780"/>
                          <a14:backgroundMark x1="4368" y1="94043" x2="4368" y2="9404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7422"/>
            <a:stretch/>
          </p:blipFill>
          <p:spPr>
            <a:xfrm>
              <a:off x="8623926" y="3336314"/>
              <a:ext cx="484400" cy="481957"/>
            </a:xfrm>
            <a:prstGeom prst="rect">
              <a:avLst/>
            </a:prstGeom>
          </p:spPr>
        </p:pic>
      </p:grp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DEB6DEB9-3355-1C00-72B9-FCB3A09406B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87E85E0C-F6DF-4C2C-9974-C2547ED92EE1}" type="slidenum">
              <a:rPr lang="zh-TW" altLang="en-US" smtClean="0"/>
              <a:t>2</a:t>
            </a:fld>
            <a:endParaRPr lang="zh-TW" altLang="en-US" dirty="0"/>
          </a:p>
        </p:txBody>
      </p:sp>
      <p:sp>
        <p:nvSpPr>
          <p:cNvPr id="16" name="Google Shape;2366;p43">
            <a:extLst>
              <a:ext uri="{FF2B5EF4-FFF2-40B4-BE49-F238E27FC236}">
                <a16:creationId xmlns:a16="http://schemas.microsoft.com/office/drawing/2014/main" id="{F52885CC-6F3C-30BF-8D7F-920FE7B8C9C6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5220" y="212801"/>
            <a:ext cx="8793560" cy="48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14300"/>
            <a:r>
              <a:rPr lang="zh-TW" altLang="en-US" sz="2400" b="1" dirty="0"/>
              <a:t>系統概述 </a:t>
            </a:r>
            <a:r>
              <a:rPr lang="en-US" altLang="zh-TW" sz="2400" b="1" dirty="0"/>
              <a:t>(System Overview)</a:t>
            </a:r>
            <a:endParaRPr lang="en-US" altLang="zh-TW" sz="2400" b="1" dirty="0">
              <a:solidFill>
                <a:srgbClr val="3D98D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圓角矩形 11">
            <a:extLst>
              <a:ext uri="{FF2B5EF4-FFF2-40B4-BE49-F238E27FC236}">
                <a16:creationId xmlns:a16="http://schemas.microsoft.com/office/drawing/2014/main" id="{6ED60094-4945-A7B1-6B92-D2DFEA7C5D6F}"/>
              </a:ext>
            </a:extLst>
          </p:cNvPr>
          <p:cNvSpPr/>
          <p:nvPr/>
        </p:nvSpPr>
        <p:spPr>
          <a:xfrm>
            <a:off x="258419" y="693374"/>
            <a:ext cx="8232281" cy="18000"/>
          </a:xfrm>
          <a:prstGeom prst="roundRect">
            <a:avLst/>
          </a:prstGeom>
          <a:solidFill>
            <a:schemeClr val="bg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3" name="文字方塊 12">
            <a:extLst>
              <a:ext uri="{FF2B5EF4-FFF2-40B4-BE49-F238E27FC236}">
                <a16:creationId xmlns:a16="http://schemas.microsoft.com/office/drawing/2014/main" id="{19691244-D36D-DCEE-807D-FD6B508E9EB1}"/>
              </a:ext>
            </a:extLst>
          </p:cNvPr>
          <p:cNvSpPr txBox="1"/>
          <p:nvPr/>
        </p:nvSpPr>
        <p:spPr>
          <a:xfrm>
            <a:off x="260077" y="915543"/>
            <a:ext cx="7547259" cy="181588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zh-TW" altLang="zh-TW" b="1" dirty="0">
                <a:solidFill>
                  <a:schemeClr val="tx1"/>
                </a:solidFill>
                <a:latin typeface="Arial" panose="020B0604020202020204" pitchFamily="34" charset="0"/>
                <a:ea typeface="Google Sans Text"/>
              </a:rPr>
              <a:t>研究目標</a:t>
            </a:r>
            <a:r>
              <a:rPr lang="zh-TW" altLang="zh-TW" dirty="0">
                <a:solidFill>
                  <a:schemeClr val="tx1"/>
                </a:solidFill>
                <a:latin typeface="Arial" panose="020B0604020202020204" pitchFamily="34" charset="0"/>
                <a:ea typeface="Google Sans Text"/>
              </a:rPr>
              <a:t>：</a:t>
            </a:r>
            <a:r>
              <a:rPr lang="zh-TW" altLang="en-US" dirty="0">
                <a:solidFill>
                  <a:schemeClr val="tx1"/>
                </a:solidFill>
                <a:latin typeface="Arial" panose="020B0604020202020204" pitchFamily="34" charset="0"/>
                <a:ea typeface="Google Sans Text"/>
              </a:rPr>
              <a:t>為</a:t>
            </a:r>
            <a:r>
              <a:rPr lang="zh-TW" altLang="zh-TW" dirty="0">
                <a:solidFill>
                  <a:schemeClr val="tx1"/>
                </a:solidFill>
                <a:latin typeface="Arial" panose="020B0604020202020204" pitchFamily="34" charset="0"/>
                <a:ea typeface="Google Sans Text"/>
              </a:rPr>
              <a:t>載具建立穩定且可控的底層動力系統。</a:t>
            </a:r>
            <a:endParaRPr lang="en-US" altLang="zh-TW" dirty="0">
              <a:solidFill>
                <a:schemeClr val="tx1"/>
              </a:solidFill>
              <a:latin typeface="Arial" panose="020B0604020202020204" pitchFamily="34" charset="0"/>
              <a:ea typeface="Google Sans Text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zh-TW" altLang="zh-TW" dirty="0">
              <a:solidFill>
                <a:schemeClr val="tx1"/>
              </a:solidFill>
              <a:latin typeface="Arial" panose="020B0604020202020204" pitchFamily="34" charset="0"/>
              <a:ea typeface="Google Sans Text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zh-TW" altLang="zh-TW" b="1" dirty="0">
                <a:solidFill>
                  <a:schemeClr val="tx1"/>
                </a:solidFill>
                <a:latin typeface="Arial" panose="020B0604020202020204" pitchFamily="34" charset="0"/>
                <a:ea typeface="Google Sans Text"/>
              </a:rPr>
              <a:t>核心硬體</a:t>
            </a:r>
            <a:r>
              <a:rPr lang="zh-TW" altLang="zh-TW" dirty="0">
                <a:solidFill>
                  <a:schemeClr val="tx1"/>
                </a:solidFill>
                <a:latin typeface="Arial" panose="020B0604020202020204" pitchFamily="34" charset="0"/>
                <a:ea typeface="Google Sans Text"/>
              </a:rPr>
              <a:t>：</a:t>
            </a:r>
            <a:endParaRPr lang="en-US" altLang="zh-TW" dirty="0">
              <a:solidFill>
                <a:schemeClr val="tx1"/>
              </a:solidFill>
              <a:latin typeface="Arial" panose="020B0604020202020204" pitchFamily="34" charset="0"/>
              <a:ea typeface="Google Sans Text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zh-TW" dirty="0">
                <a:solidFill>
                  <a:schemeClr val="tx1"/>
                </a:solidFill>
                <a:latin typeface="Arial" panose="020B0604020202020204" pitchFamily="34" charset="0"/>
              </a:rPr>
              <a:t>          </a:t>
            </a:r>
            <a:r>
              <a:rPr lang="zh-TW" altLang="en-US" dirty="0"/>
              <a:t>致動器：</a:t>
            </a:r>
            <a:r>
              <a:rPr lang="en-US" altLang="zh-TW" dirty="0"/>
              <a:t>48V BLDC </a:t>
            </a:r>
            <a:r>
              <a:rPr lang="zh-TW" altLang="en-US" dirty="0"/>
              <a:t>無刷馬達 </a:t>
            </a:r>
            <a:r>
              <a:rPr lang="en-US" altLang="zh-TW" dirty="0"/>
              <a:t>(</a:t>
            </a:r>
            <a:r>
              <a:rPr lang="zh-TW" altLang="en-US" dirty="0"/>
              <a:t>含 </a:t>
            </a:r>
            <a:r>
              <a:rPr lang="en-US" altLang="zh-TW" dirty="0"/>
              <a:t>47:1 </a:t>
            </a:r>
            <a:r>
              <a:rPr lang="zh-TW" altLang="en-US" dirty="0"/>
              <a:t>高減速比變速箱</a:t>
            </a:r>
            <a:r>
              <a:rPr lang="en-US" altLang="zh-TW" dirty="0"/>
              <a:t>)</a:t>
            </a: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zh-TW" dirty="0">
                <a:solidFill>
                  <a:schemeClr val="tx1"/>
                </a:solidFill>
                <a:latin typeface="Arial" panose="020B0604020202020204" pitchFamily="34" charset="0"/>
              </a:rPr>
              <a:t>          </a:t>
            </a:r>
            <a:r>
              <a:rPr lang="zh-TW" altLang="en-US" dirty="0"/>
              <a:t>驅動器：</a:t>
            </a:r>
            <a:r>
              <a:rPr lang="en-US" altLang="zh-TW" dirty="0"/>
              <a:t>DEV </a:t>
            </a:r>
            <a:r>
              <a:rPr lang="zh-TW" altLang="en-US" dirty="0"/>
              <a:t>系列工業級驅動器</a:t>
            </a:r>
            <a:endParaRPr lang="en-US" altLang="zh-TW" dirty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lang="en-US" altLang="zh-TW" dirty="0"/>
              <a:t>          </a:t>
            </a:r>
            <a:r>
              <a:rPr lang="zh-TW" altLang="en-US" dirty="0"/>
              <a:t>驅動器：</a:t>
            </a:r>
            <a:r>
              <a:rPr lang="en-US" altLang="zh-TW" dirty="0"/>
              <a:t>DEV </a:t>
            </a:r>
            <a:r>
              <a:rPr lang="zh-TW" altLang="en-US" dirty="0"/>
              <a:t>系列工業級驅動器</a:t>
            </a:r>
            <a:endParaRPr lang="en-US" altLang="zh-TW" dirty="0"/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endParaRPr lang="zh-TW" altLang="zh-TW" dirty="0">
              <a:solidFill>
                <a:schemeClr val="tx1"/>
              </a:solidFill>
              <a:latin typeface="Arial" panose="020B0604020202020204" pitchFamily="34" charset="0"/>
              <a:ea typeface="Google Sans Text"/>
            </a:endParaRPr>
          </a:p>
          <a:p>
            <a:pPr lvl="0" eaLnBrk="0" fontAlgn="base" hangingPunct="0">
              <a:spcBef>
                <a:spcPct val="0"/>
              </a:spcBef>
              <a:spcAft>
                <a:spcPct val="0"/>
              </a:spcAft>
              <a:buClrTx/>
              <a:buFontTx/>
              <a:buChar char="•"/>
            </a:pPr>
            <a:r>
              <a:rPr lang="zh-TW" altLang="zh-TW" b="1" dirty="0">
                <a:solidFill>
                  <a:schemeClr val="tx1"/>
                </a:solidFill>
                <a:latin typeface="Arial" panose="020B0604020202020204" pitchFamily="34" charset="0"/>
                <a:ea typeface="Google Sans Text"/>
              </a:rPr>
              <a:t>目前進度</a:t>
            </a:r>
            <a:r>
              <a:rPr lang="zh-TW" altLang="zh-TW" dirty="0">
                <a:solidFill>
                  <a:schemeClr val="tx1"/>
                </a:solidFill>
                <a:latin typeface="Arial" panose="020B0604020202020204" pitchFamily="34" charset="0"/>
                <a:ea typeface="Google Sans Text"/>
              </a:rPr>
              <a:t>：已完成硬體訊號解碼、介面電路搭建，並成功實現閉迴路速度控制</a:t>
            </a:r>
            <a:r>
              <a:rPr lang="en-US" altLang="zh-TW" dirty="0">
                <a:solidFill>
                  <a:schemeClr val="tx1"/>
                </a:solidFill>
                <a:latin typeface="Arial" panose="020B0604020202020204" pitchFamily="34" charset="0"/>
                <a:ea typeface="Google Sans Text"/>
              </a:rPr>
              <a:t>(</a:t>
            </a:r>
            <a:r>
              <a:rPr lang="zh-TW" altLang="en-US" dirty="0">
                <a:solidFill>
                  <a:schemeClr val="tx1"/>
                </a:solidFill>
                <a:latin typeface="Arial" panose="020B0604020202020204" pitchFamily="34" charset="0"/>
                <a:ea typeface="Google Sans Text"/>
              </a:rPr>
              <a:t>需進一步驗證</a:t>
            </a:r>
            <a:r>
              <a:rPr lang="en-US" altLang="zh-TW" dirty="0">
                <a:solidFill>
                  <a:schemeClr val="tx1"/>
                </a:solidFill>
                <a:latin typeface="Arial" panose="020B0604020202020204" pitchFamily="34" charset="0"/>
                <a:ea typeface="Google Sans Text"/>
              </a:rPr>
              <a:t>)</a:t>
            </a:r>
            <a:endParaRPr lang="zh-TW" altLang="en-US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20F8311A-825D-CA7E-EDC9-A4C74B4F83A8}"/>
              </a:ext>
            </a:extLst>
          </p:cNvPr>
          <p:cNvSpPr/>
          <p:nvPr/>
        </p:nvSpPr>
        <p:spPr>
          <a:xfrm>
            <a:off x="340400" y="2837793"/>
            <a:ext cx="2938828" cy="675683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Arduino(</a:t>
            </a:r>
            <a:r>
              <a:rPr lang="zh-TW" altLang="en-US" dirty="0"/>
              <a:t>可直接輸出</a:t>
            </a:r>
            <a:r>
              <a:rPr lang="en-US" altLang="zh-TW" dirty="0"/>
              <a:t>5v</a:t>
            </a:r>
            <a:r>
              <a:rPr lang="zh-TW" altLang="en-US" dirty="0"/>
              <a:t>邏輯訊號</a:t>
            </a:r>
            <a:r>
              <a:rPr lang="en-US" altLang="zh-TW" dirty="0"/>
              <a:t>)</a:t>
            </a:r>
            <a:endParaRPr lang="zh-TW" altLang="en-US" dirty="0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6463E902-002E-C550-A85E-49275B256F1D}"/>
              </a:ext>
            </a:extLst>
          </p:cNvPr>
          <p:cNvSpPr/>
          <p:nvPr/>
        </p:nvSpPr>
        <p:spPr>
          <a:xfrm>
            <a:off x="353148" y="4227956"/>
            <a:ext cx="1444121" cy="570247"/>
          </a:xfrm>
          <a:prstGeom prst="rect">
            <a:avLst/>
          </a:prstGeom>
          <a:solidFill>
            <a:schemeClr val="tx1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PC</a:t>
            </a:r>
            <a:r>
              <a:rPr lang="zh-TW" altLang="en-US" dirty="0"/>
              <a:t> </a:t>
            </a:r>
            <a:r>
              <a:rPr lang="en-US" altLang="zh-TW" dirty="0"/>
              <a:t>+ </a:t>
            </a:r>
            <a:r>
              <a:rPr lang="zh-TW" altLang="en-US" dirty="0"/>
              <a:t>調適軟體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AA4BA1CD-809D-9672-3F8F-5E39ADB5DD49}"/>
              </a:ext>
            </a:extLst>
          </p:cNvPr>
          <p:cNvSpPr/>
          <p:nvPr/>
        </p:nvSpPr>
        <p:spPr>
          <a:xfrm>
            <a:off x="3110571" y="4227956"/>
            <a:ext cx="1349528" cy="570247"/>
          </a:xfrm>
          <a:prstGeom prst="rect">
            <a:avLst/>
          </a:prstGeom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Driver</a:t>
            </a:r>
            <a:endParaRPr lang="zh-TW" altLang="en-US" dirty="0"/>
          </a:p>
        </p:txBody>
      </p:sp>
      <p:cxnSp>
        <p:nvCxnSpPr>
          <p:cNvPr id="19" name="直線單箭頭接點 18">
            <a:extLst>
              <a:ext uri="{FF2B5EF4-FFF2-40B4-BE49-F238E27FC236}">
                <a16:creationId xmlns:a16="http://schemas.microsoft.com/office/drawing/2014/main" id="{7A38D242-44FA-C8C5-4310-99D4FF30D48A}"/>
              </a:ext>
            </a:extLst>
          </p:cNvPr>
          <p:cNvCxnSpPr>
            <a:cxnSpLocks/>
            <a:stCxn id="15" idx="3"/>
            <a:endCxn id="17" idx="1"/>
          </p:cNvCxnSpPr>
          <p:nvPr/>
        </p:nvCxnSpPr>
        <p:spPr>
          <a:xfrm>
            <a:off x="1797269" y="4513080"/>
            <a:ext cx="131330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文字方塊 23">
            <a:extLst>
              <a:ext uri="{FF2B5EF4-FFF2-40B4-BE49-F238E27FC236}">
                <a16:creationId xmlns:a16="http://schemas.microsoft.com/office/drawing/2014/main" id="{79310D58-0F18-2BD5-E850-D85801DCD319}"/>
              </a:ext>
            </a:extLst>
          </p:cNvPr>
          <p:cNvSpPr txBox="1"/>
          <p:nvPr/>
        </p:nvSpPr>
        <p:spPr>
          <a:xfrm>
            <a:off x="1839008" y="4227956"/>
            <a:ext cx="122982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dirty="0"/>
              <a:t>RS485</a:t>
            </a:r>
            <a:r>
              <a:rPr lang="zh-TW" altLang="en-US" dirty="0"/>
              <a:t>轉</a:t>
            </a:r>
            <a:r>
              <a:rPr lang="en-US" altLang="zh-TW" dirty="0"/>
              <a:t>TTL</a:t>
            </a:r>
            <a:endParaRPr lang="zh-TW" altLang="en-US" dirty="0"/>
          </a:p>
        </p:txBody>
      </p:sp>
      <p:cxnSp>
        <p:nvCxnSpPr>
          <p:cNvPr id="26" name="直線單箭頭接點 25">
            <a:extLst>
              <a:ext uri="{FF2B5EF4-FFF2-40B4-BE49-F238E27FC236}">
                <a16:creationId xmlns:a16="http://schemas.microsoft.com/office/drawing/2014/main" id="{88C29E94-5353-24F2-62EC-B4CA664A3906}"/>
              </a:ext>
            </a:extLst>
          </p:cNvPr>
          <p:cNvCxnSpPr>
            <a:cxnSpLocks/>
            <a:stCxn id="14" idx="2"/>
            <a:endCxn id="17" idx="0"/>
          </p:cNvCxnSpPr>
          <p:nvPr/>
        </p:nvCxnSpPr>
        <p:spPr>
          <a:xfrm>
            <a:off x="1809814" y="3513476"/>
            <a:ext cx="1975521" cy="71448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文字方塊 27">
            <a:extLst>
              <a:ext uri="{FF2B5EF4-FFF2-40B4-BE49-F238E27FC236}">
                <a16:creationId xmlns:a16="http://schemas.microsoft.com/office/drawing/2014/main" id="{684492E2-3FE4-31E6-9FF5-73F7D4E44F7C}"/>
              </a:ext>
            </a:extLst>
          </p:cNvPr>
          <p:cNvSpPr txBox="1"/>
          <p:nvPr/>
        </p:nvSpPr>
        <p:spPr>
          <a:xfrm>
            <a:off x="2902267" y="3704610"/>
            <a:ext cx="9028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控制訊號</a:t>
            </a:r>
          </a:p>
        </p:txBody>
      </p:sp>
      <p:cxnSp>
        <p:nvCxnSpPr>
          <p:cNvPr id="30" name="直線單箭頭接點 29">
            <a:extLst>
              <a:ext uri="{FF2B5EF4-FFF2-40B4-BE49-F238E27FC236}">
                <a16:creationId xmlns:a16="http://schemas.microsoft.com/office/drawing/2014/main" id="{6C1337FA-558E-1587-9301-A3671189D0FF}"/>
              </a:ext>
            </a:extLst>
          </p:cNvPr>
          <p:cNvCxnSpPr>
            <a:cxnSpLocks/>
          </p:cNvCxnSpPr>
          <p:nvPr/>
        </p:nvCxnSpPr>
        <p:spPr>
          <a:xfrm>
            <a:off x="4460099" y="4381844"/>
            <a:ext cx="134576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矩形 31">
            <a:extLst>
              <a:ext uri="{FF2B5EF4-FFF2-40B4-BE49-F238E27FC236}">
                <a16:creationId xmlns:a16="http://schemas.microsoft.com/office/drawing/2014/main" id="{2A78365B-3563-AFEC-501F-1371F7F3B544}"/>
              </a:ext>
            </a:extLst>
          </p:cNvPr>
          <p:cNvSpPr/>
          <p:nvPr/>
        </p:nvSpPr>
        <p:spPr>
          <a:xfrm>
            <a:off x="5809627" y="4227955"/>
            <a:ext cx="1286466" cy="570247"/>
          </a:xfrm>
          <a:prstGeom prst="rect">
            <a:avLst/>
          </a:prstGeom>
          <a:solidFill>
            <a:schemeClr val="accent6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Motor</a:t>
            </a:r>
            <a:endParaRPr lang="zh-TW" altLang="en-US" dirty="0"/>
          </a:p>
        </p:txBody>
      </p:sp>
      <p:sp>
        <p:nvSpPr>
          <p:cNvPr id="34" name="文字方塊 33">
            <a:extLst>
              <a:ext uri="{FF2B5EF4-FFF2-40B4-BE49-F238E27FC236}">
                <a16:creationId xmlns:a16="http://schemas.microsoft.com/office/drawing/2014/main" id="{A0EEE7F7-3752-E58A-5BDF-7B2B44ED4706}"/>
              </a:ext>
            </a:extLst>
          </p:cNvPr>
          <p:cNvSpPr txBox="1"/>
          <p:nvPr/>
        </p:nvSpPr>
        <p:spPr>
          <a:xfrm>
            <a:off x="4501838" y="4599806"/>
            <a:ext cx="1330814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回授訊號</a:t>
            </a:r>
            <a:r>
              <a:rPr lang="en-US" altLang="zh-TW" dirty="0"/>
              <a:t>(Hall)</a:t>
            </a:r>
            <a:endParaRPr lang="zh-TW" altLang="en-US" dirty="0"/>
          </a:p>
        </p:txBody>
      </p:sp>
      <p:cxnSp>
        <p:nvCxnSpPr>
          <p:cNvPr id="35" name="直線單箭頭接點 34">
            <a:extLst>
              <a:ext uri="{FF2B5EF4-FFF2-40B4-BE49-F238E27FC236}">
                <a16:creationId xmlns:a16="http://schemas.microsoft.com/office/drawing/2014/main" id="{C4386F8F-4F60-1A6D-5F45-1B62DA4D7D00}"/>
              </a:ext>
            </a:extLst>
          </p:cNvPr>
          <p:cNvCxnSpPr>
            <a:cxnSpLocks/>
          </p:cNvCxnSpPr>
          <p:nvPr/>
        </p:nvCxnSpPr>
        <p:spPr>
          <a:xfrm flipH="1">
            <a:off x="4433262" y="4579438"/>
            <a:ext cx="1431510" cy="0"/>
          </a:xfrm>
          <a:prstGeom prst="straightConnector1">
            <a:avLst/>
          </a:prstGeom>
          <a:ln>
            <a:headEnd type="none" w="med" len="med"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0" name="文字方塊 39">
            <a:extLst>
              <a:ext uri="{FF2B5EF4-FFF2-40B4-BE49-F238E27FC236}">
                <a16:creationId xmlns:a16="http://schemas.microsoft.com/office/drawing/2014/main" id="{8FEF0252-53B5-8BB0-7AB6-74BA9221E148}"/>
              </a:ext>
            </a:extLst>
          </p:cNvPr>
          <p:cNvSpPr txBox="1"/>
          <p:nvPr/>
        </p:nvSpPr>
        <p:spPr>
          <a:xfrm>
            <a:off x="4460099" y="4052214"/>
            <a:ext cx="132119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dirty="0"/>
              <a:t>控制算法</a:t>
            </a:r>
            <a:r>
              <a:rPr lang="en-US" altLang="zh-TW" dirty="0"/>
              <a:t>(PID)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9232995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5">
          <a:extLst>
            <a:ext uri="{FF2B5EF4-FFF2-40B4-BE49-F238E27FC236}">
              <a16:creationId xmlns:a16="http://schemas.microsoft.com/office/drawing/2014/main" id="{52E54793-13FE-4A71-5C26-1A028B9D68C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D1DD2E78-0CD5-E974-0667-E9343E5B6D4D}"/>
              </a:ext>
            </a:extLst>
          </p:cNvPr>
          <p:cNvGrpSpPr/>
          <p:nvPr/>
        </p:nvGrpSpPr>
        <p:grpSpPr>
          <a:xfrm>
            <a:off x="8580151" y="-33900"/>
            <a:ext cx="588134" cy="5203797"/>
            <a:chOff x="8580151" y="-33900"/>
            <a:chExt cx="588134" cy="5203797"/>
          </a:xfrm>
        </p:grpSpPr>
        <p:grpSp>
          <p:nvGrpSpPr>
            <p:cNvPr id="5" name="群組 11">
              <a:extLst>
                <a:ext uri="{FF2B5EF4-FFF2-40B4-BE49-F238E27FC236}">
                  <a16:creationId xmlns:a16="http://schemas.microsoft.com/office/drawing/2014/main" id="{896E7C79-6B83-7C55-61B5-D069703F8A6D}"/>
                </a:ext>
              </a:extLst>
            </p:cNvPr>
            <p:cNvGrpSpPr/>
            <p:nvPr/>
          </p:nvGrpSpPr>
          <p:grpSpPr>
            <a:xfrm>
              <a:off x="8596126" y="-33900"/>
              <a:ext cx="543768" cy="5203797"/>
              <a:chOff x="8596126" y="-33900"/>
              <a:chExt cx="543768" cy="5203797"/>
            </a:xfrm>
          </p:grpSpPr>
          <p:sp>
            <p:nvSpPr>
              <p:cNvPr id="8" name="Google Shape;57;p15">
                <a:extLst>
                  <a:ext uri="{FF2B5EF4-FFF2-40B4-BE49-F238E27FC236}">
                    <a16:creationId xmlns:a16="http://schemas.microsoft.com/office/drawing/2014/main" id="{98684C02-E9C1-52DF-59D2-09F8F80A5610}"/>
                  </a:ext>
                </a:extLst>
              </p:cNvPr>
              <p:cNvSpPr/>
              <p:nvPr/>
            </p:nvSpPr>
            <p:spPr>
              <a:xfrm>
                <a:off x="8599894" y="-33900"/>
                <a:ext cx="540000" cy="5203797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166415" extrusionOk="0">
                    <a:moveTo>
                      <a:pt x="751" y="1"/>
                    </a:moveTo>
                    <a:cubicBezTo>
                      <a:pt x="346" y="1"/>
                      <a:pt x="1" y="334"/>
                      <a:pt x="1" y="751"/>
                    </a:cubicBezTo>
                    <a:lnTo>
                      <a:pt x="1" y="165664"/>
                    </a:lnTo>
                    <a:cubicBezTo>
                      <a:pt x="1" y="166081"/>
                      <a:pt x="334" y="166414"/>
                      <a:pt x="751" y="166414"/>
                    </a:cubicBezTo>
                    <a:cubicBezTo>
                      <a:pt x="1167" y="166414"/>
                      <a:pt x="1513" y="166081"/>
                      <a:pt x="1513" y="165664"/>
                    </a:cubicBezTo>
                    <a:lnTo>
                      <a:pt x="1513" y="751"/>
                    </a:lnTo>
                    <a:cubicBezTo>
                      <a:pt x="1513" y="334"/>
                      <a:pt x="1167" y="1"/>
                      <a:pt x="751" y="1"/>
                    </a:cubicBezTo>
                    <a:close/>
                  </a:path>
                </a:pathLst>
              </a:custGeom>
              <a:solidFill>
                <a:srgbClr val="C8E4FA"/>
              </a:solidFill>
              <a:ln>
                <a:solidFill>
                  <a:srgbClr val="C8E4FA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pic>
            <p:nvPicPr>
              <p:cNvPr id="9" name="圖片 13">
                <a:extLst>
                  <a:ext uri="{FF2B5EF4-FFF2-40B4-BE49-F238E27FC236}">
                    <a16:creationId xmlns:a16="http://schemas.microsoft.com/office/drawing/2014/main" id="{4CF75596-989B-0CD6-78BD-29B00502463E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596126" y="3858499"/>
                <a:ext cx="540000" cy="831600"/>
              </a:xfrm>
              <a:prstGeom prst="rect">
                <a:avLst/>
              </a:prstGeom>
            </p:spPr>
          </p:pic>
        </p:grpSp>
        <p:pic>
          <p:nvPicPr>
            <p:cNvPr id="6" name="圖片 3">
              <a:extLst>
                <a:ext uri="{FF2B5EF4-FFF2-40B4-BE49-F238E27FC236}">
                  <a16:creationId xmlns:a16="http://schemas.microsoft.com/office/drawing/2014/main" id="{68E06A7D-3D46-4A57-2D52-B4B1F7590B37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8580151" y="2933598"/>
              <a:ext cx="588134" cy="394624"/>
            </a:xfrm>
            <a:prstGeom prst="rect">
              <a:avLst/>
            </a:prstGeom>
          </p:spPr>
        </p:pic>
        <p:pic>
          <p:nvPicPr>
            <p:cNvPr id="7" name="圖片 4">
              <a:extLst>
                <a:ext uri="{FF2B5EF4-FFF2-40B4-BE49-F238E27FC236}">
                  <a16:creationId xmlns:a16="http://schemas.microsoft.com/office/drawing/2014/main" id="{FBAEB78B-428F-DF0A-6EB7-E84C5437FD3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5816" b="98440" l="368" r="32138">
                          <a14:foregroundMark x1="12782" y1="67518" x2="12782" y2="67518"/>
                          <a14:foregroundMark x1="8874" y1="69220" x2="8874" y2="69220"/>
                          <a14:foregroundMark x1="13609" y1="67092" x2="13609" y2="67092"/>
                          <a14:foregroundMark x1="14437" y1="64539" x2="14437" y2="64539"/>
                          <a14:foregroundMark x1="21149" y1="64113" x2="21149" y2="64113"/>
                          <a14:foregroundMark x1="24598" y1="60851" x2="24598" y2="60851"/>
                          <a14:foregroundMark x1="26851" y1="70355" x2="26851" y2="70355"/>
                          <a14:foregroundMark x1="27908" y1="86099" x2="27908" y2="86099"/>
                          <a14:foregroundMark x1="23264" y1="86383" x2="20920" y2="66383"/>
                          <a14:foregroundMark x1="25425" y1="76596" x2="18897" y2="58723"/>
                          <a14:foregroundMark x1="18437" y1="60567" x2="19862" y2="78440"/>
                          <a14:foregroundMark x1="19632" y1="83121" x2="24828" y2="88936"/>
                          <a14:foregroundMark x1="25747" y1="93050" x2="30161" y2="63830"/>
                          <a14:foregroundMark x1="29563" y1="60851" x2="23034" y2="52908"/>
                          <a14:foregroundMark x1="22115" y1="22270" x2="14529" y2="13191"/>
                          <a14:foregroundMark x1="15126" y1="19007" x2="11586" y2="25957"/>
                          <a14:foregroundMark x1="11816" y1="28511" x2="18805" y2="33901"/>
                          <a14:foregroundMark x1="21287" y1="35319" x2="13103" y2="41560"/>
                          <a14:foregroundMark x1="11218" y1="44823" x2="15954" y2="49645"/>
                          <a14:foregroundMark x1="22437" y1="37589" x2="16322" y2="50638"/>
                          <a14:foregroundMark x1="16184" y1="44823" x2="9333" y2="21560"/>
                          <a14:foregroundMark x1="11678" y1="58014" x2="3310" y2="77730"/>
                          <a14:foregroundMark x1="4276" y1="61560" x2="11356" y2="90780"/>
                          <a14:foregroundMark x1="14161" y1="81986" x2="7448" y2="66383"/>
                          <a14:foregroundMark x1="9103" y1="54326" x2="2943" y2="59858"/>
                          <a14:foregroundMark x1="3310" y1="62411" x2="2345" y2="69645"/>
                          <a14:foregroundMark x1="2345" y1="76170" x2="2943" y2="83121"/>
                          <a14:foregroundMark x1="5333" y1="86383" x2="8506" y2="91489"/>
                          <a14:foregroundMark x1="11356" y1="90780" x2="14161" y2="78440"/>
                          <a14:foregroundMark x1="14529" y1="75177" x2="13333" y2="59007"/>
                          <a14:foregroundMark x1="15494" y1="14894" x2="10621" y2="21560"/>
                          <a14:foregroundMark x1="10299" y1="26950" x2="10989" y2="39716"/>
                          <a14:foregroundMark x1="11586" y1="42695" x2="15816" y2="51064"/>
                          <a14:foregroundMark x1="23816" y1="55603" x2="20138" y2="62128"/>
                          <a14:foregroundMark x1="20736" y1="60851" x2="29747" y2="78440"/>
                          <a14:foregroundMark x1="18069" y1="21135" x2="21563" y2="33050"/>
                          <a14:foregroundMark x1="21057" y1="44823" x2="17563" y2="49220"/>
                          <a14:foregroundMark x1="18621" y1="46667" x2="20644" y2="52199"/>
                          <a14:foregroundMark x1="21057" y1="53617" x2="20920" y2="59858"/>
                          <a14:foregroundMark x1="7724" y1="49645" x2="4966" y2="53901"/>
                          <a14:backgroundMark x1="10023" y1="9787" x2="10023" y2="9787"/>
                          <a14:backgroundMark x1="4506" y1="34610" x2="4506" y2="34610"/>
                          <a14:backgroundMark x1="28736" y1="31064" x2="28736" y2="31064"/>
                          <a14:backgroundMark x1="17149" y1="90780" x2="17149" y2="90780"/>
                          <a14:backgroundMark x1="4368" y1="94043" x2="4368" y2="9404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7422"/>
            <a:stretch/>
          </p:blipFill>
          <p:spPr>
            <a:xfrm>
              <a:off x="8623926" y="3336314"/>
              <a:ext cx="484400" cy="481957"/>
            </a:xfrm>
            <a:prstGeom prst="rect">
              <a:avLst/>
            </a:prstGeom>
          </p:spPr>
        </p:pic>
      </p:grp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79F25338-6308-5D53-960B-99531558182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87E85E0C-F6DF-4C2C-9974-C2547ED92EE1}" type="slidenum">
              <a:rPr lang="zh-TW" altLang="en-US" smtClean="0"/>
              <a:t>3</a:t>
            </a:fld>
            <a:endParaRPr lang="zh-TW" altLang="en-US" dirty="0"/>
          </a:p>
        </p:txBody>
      </p:sp>
      <p:sp>
        <p:nvSpPr>
          <p:cNvPr id="16" name="Google Shape;2366;p43">
            <a:extLst>
              <a:ext uri="{FF2B5EF4-FFF2-40B4-BE49-F238E27FC236}">
                <a16:creationId xmlns:a16="http://schemas.microsoft.com/office/drawing/2014/main" id="{23D7859B-973D-96BE-2736-12ECE03FBE5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5220" y="212801"/>
            <a:ext cx="8793560" cy="48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14300"/>
            <a:r>
              <a:rPr lang="zh-TW" altLang="en-US" sz="2400" b="1" dirty="0"/>
              <a:t>系統概述 </a:t>
            </a:r>
            <a:r>
              <a:rPr lang="en-US" altLang="zh-TW" sz="2400" b="1" dirty="0"/>
              <a:t>(System Overview)</a:t>
            </a:r>
            <a:endParaRPr lang="en-US" altLang="zh-TW" sz="2400" b="1" dirty="0">
              <a:solidFill>
                <a:srgbClr val="3D98D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圓角矩形 11">
            <a:extLst>
              <a:ext uri="{FF2B5EF4-FFF2-40B4-BE49-F238E27FC236}">
                <a16:creationId xmlns:a16="http://schemas.microsoft.com/office/drawing/2014/main" id="{D8328593-6A4D-3788-D793-1DF462123C7B}"/>
              </a:ext>
            </a:extLst>
          </p:cNvPr>
          <p:cNvSpPr/>
          <p:nvPr/>
        </p:nvSpPr>
        <p:spPr>
          <a:xfrm>
            <a:off x="258419" y="693374"/>
            <a:ext cx="8232281" cy="18000"/>
          </a:xfrm>
          <a:prstGeom prst="roundRect">
            <a:avLst/>
          </a:prstGeom>
          <a:solidFill>
            <a:schemeClr val="bg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11" name="圖片 10">
            <a:extLst>
              <a:ext uri="{FF2B5EF4-FFF2-40B4-BE49-F238E27FC236}">
                <a16:creationId xmlns:a16="http://schemas.microsoft.com/office/drawing/2014/main" id="{9816E609-3721-2AD3-D877-CCAAE1EDC65C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-1655" t="6273" r="1655" b="17828"/>
          <a:stretch>
            <a:fillRect/>
          </a:stretch>
        </p:blipFill>
        <p:spPr>
          <a:xfrm>
            <a:off x="258419" y="1152890"/>
            <a:ext cx="6858000" cy="3903927"/>
          </a:xfrm>
          <a:prstGeom prst="rect">
            <a:avLst/>
          </a:prstGeom>
        </p:spPr>
      </p:pic>
      <p:sp>
        <p:nvSpPr>
          <p:cNvPr id="20" name="文字方塊 19">
            <a:extLst>
              <a:ext uri="{FF2B5EF4-FFF2-40B4-BE49-F238E27FC236}">
                <a16:creationId xmlns:a16="http://schemas.microsoft.com/office/drawing/2014/main" id="{C1C03375-653B-3F68-7494-3C2A19EB6636}"/>
              </a:ext>
            </a:extLst>
          </p:cNvPr>
          <p:cNvSpPr txBox="1"/>
          <p:nvPr/>
        </p:nvSpPr>
        <p:spPr>
          <a:xfrm>
            <a:off x="309004" y="832540"/>
            <a:ext cx="113204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i="1" dirty="0"/>
              <a:t>實驗裝置圖</a:t>
            </a:r>
            <a:r>
              <a:rPr lang="en-US" altLang="zh-TW" i="1" dirty="0"/>
              <a:t>:</a:t>
            </a:r>
            <a:endParaRPr lang="zh-TW" altLang="en-US" i="1" dirty="0"/>
          </a:p>
        </p:txBody>
      </p:sp>
    </p:spTree>
    <p:extLst>
      <p:ext uri="{BB962C8B-B14F-4D97-AF65-F5344CB8AC3E}">
        <p14:creationId xmlns:p14="http://schemas.microsoft.com/office/powerpoint/2010/main" val="1437454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98407ABE-FB8D-CE78-6A28-910A1D5DA8F8}"/>
              </a:ext>
            </a:extLst>
          </p:cNvPr>
          <p:cNvGrpSpPr/>
          <p:nvPr/>
        </p:nvGrpSpPr>
        <p:grpSpPr>
          <a:xfrm>
            <a:off x="8580151" y="-33900"/>
            <a:ext cx="588134" cy="5203797"/>
            <a:chOff x="8580151" y="-33900"/>
            <a:chExt cx="588134" cy="5203797"/>
          </a:xfrm>
        </p:grpSpPr>
        <p:grpSp>
          <p:nvGrpSpPr>
            <p:cNvPr id="5" name="群組 11">
              <a:extLst>
                <a:ext uri="{FF2B5EF4-FFF2-40B4-BE49-F238E27FC236}">
                  <a16:creationId xmlns:a16="http://schemas.microsoft.com/office/drawing/2014/main" id="{EC685194-F9B7-60D1-4185-A4FE1372DA7D}"/>
                </a:ext>
              </a:extLst>
            </p:cNvPr>
            <p:cNvGrpSpPr/>
            <p:nvPr/>
          </p:nvGrpSpPr>
          <p:grpSpPr>
            <a:xfrm>
              <a:off x="8596126" y="-33900"/>
              <a:ext cx="543768" cy="5203797"/>
              <a:chOff x="8596126" y="-33900"/>
              <a:chExt cx="543768" cy="5203797"/>
            </a:xfrm>
          </p:grpSpPr>
          <p:sp>
            <p:nvSpPr>
              <p:cNvPr id="8" name="Google Shape;57;p15">
                <a:extLst>
                  <a:ext uri="{FF2B5EF4-FFF2-40B4-BE49-F238E27FC236}">
                    <a16:creationId xmlns:a16="http://schemas.microsoft.com/office/drawing/2014/main" id="{34AC41B5-083C-A158-2D6C-3AA14C8298F8}"/>
                  </a:ext>
                </a:extLst>
              </p:cNvPr>
              <p:cNvSpPr/>
              <p:nvPr/>
            </p:nvSpPr>
            <p:spPr>
              <a:xfrm>
                <a:off x="8599894" y="-33900"/>
                <a:ext cx="540000" cy="5203797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166415" extrusionOk="0">
                    <a:moveTo>
                      <a:pt x="751" y="1"/>
                    </a:moveTo>
                    <a:cubicBezTo>
                      <a:pt x="346" y="1"/>
                      <a:pt x="1" y="334"/>
                      <a:pt x="1" y="751"/>
                    </a:cubicBezTo>
                    <a:lnTo>
                      <a:pt x="1" y="165664"/>
                    </a:lnTo>
                    <a:cubicBezTo>
                      <a:pt x="1" y="166081"/>
                      <a:pt x="334" y="166414"/>
                      <a:pt x="751" y="166414"/>
                    </a:cubicBezTo>
                    <a:cubicBezTo>
                      <a:pt x="1167" y="166414"/>
                      <a:pt x="1513" y="166081"/>
                      <a:pt x="1513" y="165664"/>
                    </a:cubicBezTo>
                    <a:lnTo>
                      <a:pt x="1513" y="751"/>
                    </a:lnTo>
                    <a:cubicBezTo>
                      <a:pt x="1513" y="334"/>
                      <a:pt x="1167" y="1"/>
                      <a:pt x="751" y="1"/>
                    </a:cubicBezTo>
                    <a:close/>
                  </a:path>
                </a:pathLst>
              </a:custGeom>
              <a:solidFill>
                <a:srgbClr val="C8E4FA"/>
              </a:solidFill>
              <a:ln>
                <a:solidFill>
                  <a:srgbClr val="C8E4FA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pic>
            <p:nvPicPr>
              <p:cNvPr id="9" name="圖片 13">
                <a:extLst>
                  <a:ext uri="{FF2B5EF4-FFF2-40B4-BE49-F238E27FC236}">
                    <a16:creationId xmlns:a16="http://schemas.microsoft.com/office/drawing/2014/main" id="{244F95E5-A8CF-514D-3286-71AC412BF4D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596126" y="3858499"/>
                <a:ext cx="540000" cy="831600"/>
              </a:xfrm>
              <a:prstGeom prst="rect">
                <a:avLst/>
              </a:prstGeom>
            </p:spPr>
          </p:pic>
        </p:grpSp>
        <p:pic>
          <p:nvPicPr>
            <p:cNvPr id="6" name="圖片 3">
              <a:extLst>
                <a:ext uri="{FF2B5EF4-FFF2-40B4-BE49-F238E27FC236}">
                  <a16:creationId xmlns:a16="http://schemas.microsoft.com/office/drawing/2014/main" id="{D9003049-7FCE-C4CF-59D9-D74508C7A01C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8580151" y="2933598"/>
              <a:ext cx="588134" cy="394624"/>
            </a:xfrm>
            <a:prstGeom prst="rect">
              <a:avLst/>
            </a:prstGeom>
          </p:spPr>
        </p:pic>
        <p:pic>
          <p:nvPicPr>
            <p:cNvPr id="7" name="圖片 4">
              <a:extLst>
                <a:ext uri="{FF2B5EF4-FFF2-40B4-BE49-F238E27FC236}">
                  <a16:creationId xmlns:a16="http://schemas.microsoft.com/office/drawing/2014/main" id="{88431988-1159-8B6B-4E5D-02E668D919F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5816" b="98440" l="368" r="32138">
                          <a14:foregroundMark x1="12782" y1="67518" x2="12782" y2="67518"/>
                          <a14:foregroundMark x1="8874" y1="69220" x2="8874" y2="69220"/>
                          <a14:foregroundMark x1="13609" y1="67092" x2="13609" y2="67092"/>
                          <a14:foregroundMark x1="14437" y1="64539" x2="14437" y2="64539"/>
                          <a14:foregroundMark x1="21149" y1="64113" x2="21149" y2="64113"/>
                          <a14:foregroundMark x1="24598" y1="60851" x2="24598" y2="60851"/>
                          <a14:foregroundMark x1="26851" y1="70355" x2="26851" y2="70355"/>
                          <a14:foregroundMark x1="27908" y1="86099" x2="27908" y2="86099"/>
                          <a14:foregroundMark x1="23264" y1="86383" x2="20920" y2="66383"/>
                          <a14:foregroundMark x1="25425" y1="76596" x2="18897" y2="58723"/>
                          <a14:foregroundMark x1="18437" y1="60567" x2="19862" y2="78440"/>
                          <a14:foregroundMark x1="19632" y1="83121" x2="24828" y2="88936"/>
                          <a14:foregroundMark x1="25747" y1="93050" x2="30161" y2="63830"/>
                          <a14:foregroundMark x1="29563" y1="60851" x2="23034" y2="52908"/>
                          <a14:foregroundMark x1="22115" y1="22270" x2="14529" y2="13191"/>
                          <a14:foregroundMark x1="15126" y1="19007" x2="11586" y2="25957"/>
                          <a14:foregroundMark x1="11816" y1="28511" x2="18805" y2="33901"/>
                          <a14:foregroundMark x1="21287" y1="35319" x2="13103" y2="41560"/>
                          <a14:foregroundMark x1="11218" y1="44823" x2="15954" y2="49645"/>
                          <a14:foregroundMark x1="22437" y1="37589" x2="16322" y2="50638"/>
                          <a14:foregroundMark x1="16184" y1="44823" x2="9333" y2="21560"/>
                          <a14:foregroundMark x1="11678" y1="58014" x2="3310" y2="77730"/>
                          <a14:foregroundMark x1="4276" y1="61560" x2="11356" y2="90780"/>
                          <a14:foregroundMark x1="14161" y1="81986" x2="7448" y2="66383"/>
                          <a14:foregroundMark x1="9103" y1="54326" x2="2943" y2="59858"/>
                          <a14:foregroundMark x1="3310" y1="62411" x2="2345" y2="69645"/>
                          <a14:foregroundMark x1="2345" y1="76170" x2="2943" y2="83121"/>
                          <a14:foregroundMark x1="5333" y1="86383" x2="8506" y2="91489"/>
                          <a14:foregroundMark x1="11356" y1="90780" x2="14161" y2="78440"/>
                          <a14:foregroundMark x1="14529" y1="75177" x2="13333" y2="59007"/>
                          <a14:foregroundMark x1="15494" y1="14894" x2="10621" y2="21560"/>
                          <a14:foregroundMark x1="10299" y1="26950" x2="10989" y2="39716"/>
                          <a14:foregroundMark x1="11586" y1="42695" x2="15816" y2="51064"/>
                          <a14:foregroundMark x1="23816" y1="55603" x2="20138" y2="62128"/>
                          <a14:foregroundMark x1="20736" y1="60851" x2="29747" y2="78440"/>
                          <a14:foregroundMark x1="18069" y1="21135" x2="21563" y2="33050"/>
                          <a14:foregroundMark x1="21057" y1="44823" x2="17563" y2="49220"/>
                          <a14:foregroundMark x1="18621" y1="46667" x2="20644" y2="52199"/>
                          <a14:foregroundMark x1="21057" y1="53617" x2="20920" y2="59858"/>
                          <a14:foregroundMark x1="7724" y1="49645" x2="4966" y2="53901"/>
                          <a14:backgroundMark x1="10023" y1="9787" x2="10023" y2="9787"/>
                          <a14:backgroundMark x1="4506" y1="34610" x2="4506" y2="34610"/>
                          <a14:backgroundMark x1="28736" y1="31064" x2="28736" y2="31064"/>
                          <a14:backgroundMark x1="17149" y1="90780" x2="17149" y2="90780"/>
                          <a14:backgroundMark x1="4368" y1="94043" x2="4368" y2="9404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7422"/>
            <a:stretch/>
          </p:blipFill>
          <p:spPr>
            <a:xfrm>
              <a:off x="8623926" y="3336314"/>
              <a:ext cx="484400" cy="481957"/>
            </a:xfrm>
            <a:prstGeom prst="rect">
              <a:avLst/>
            </a:prstGeom>
          </p:spPr>
        </p:pic>
      </p:grp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89E6589F-1E9D-F439-D4EC-58C7A8953222}"/>
              </a:ext>
            </a:extLst>
          </p:cNvPr>
          <p:cNvSpPr txBox="1">
            <a:spLocks/>
          </p:cNvSpPr>
          <p:nvPr/>
        </p:nvSpPr>
        <p:spPr>
          <a:xfrm>
            <a:off x="254651" y="711373"/>
            <a:ext cx="8047399" cy="247601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400050" indent="-28575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</a:pPr>
            <a:r>
              <a:rPr lang="zh-TW" altLang="en-US" sz="1400" dirty="0"/>
              <a:t>採驅動器 </a:t>
            </a:r>
            <a:r>
              <a:rPr lang="en-US" altLang="zh-TW" sz="1400" b="1" dirty="0"/>
              <a:t>CN7 Pin 12 (SPD-OUT)</a:t>
            </a:r>
            <a:r>
              <a:rPr lang="zh-TW" altLang="en-US" sz="1400" dirty="0"/>
              <a:t> 功能，由驅動器內部合成穩定的速度方波輸出。</a:t>
            </a:r>
            <a:endParaRPr lang="en-US" altLang="zh-TW" sz="1400" dirty="0">
              <a:solidFill>
                <a:schemeClr val="tx1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114300" indent="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  <a:buNone/>
            </a:pPr>
            <a:endParaRPr lang="en-US" altLang="zh-TW" sz="1400" dirty="0">
              <a:solidFill>
                <a:schemeClr val="tx1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114300" indent="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  <a:buNone/>
            </a:pPr>
            <a:endParaRPr lang="en-US" altLang="zh-TW" sz="1000" dirty="0">
              <a:solidFill>
                <a:schemeClr val="tx1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114300" indent="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  <a:buNone/>
            </a:pPr>
            <a:endParaRPr lang="en-US" altLang="zh-TW" sz="1000" dirty="0">
              <a:solidFill>
                <a:schemeClr val="tx1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114300" indent="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  <a:buNone/>
            </a:pPr>
            <a:endParaRPr lang="en-US" altLang="zh-TW" sz="1000" dirty="0">
              <a:solidFill>
                <a:schemeClr val="tx1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114300" indent="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  <a:buNone/>
            </a:pPr>
            <a:endParaRPr lang="en-US" altLang="zh-TW" sz="1000" dirty="0">
              <a:solidFill>
                <a:schemeClr val="tx1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114300" indent="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  <a:buNone/>
            </a:pPr>
            <a:endParaRPr lang="en-US" altLang="zh-TW" sz="1000" dirty="0">
              <a:solidFill>
                <a:schemeClr val="tx1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114300" indent="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  <a:buNone/>
            </a:pPr>
            <a:endParaRPr lang="en-US" altLang="zh-TW" sz="1000" dirty="0">
              <a:solidFill>
                <a:schemeClr val="tx1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114300" indent="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  <a:buNone/>
            </a:pPr>
            <a:endParaRPr lang="en-US" altLang="zh-TW" sz="1000" dirty="0">
              <a:solidFill>
                <a:schemeClr val="tx1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114300" indent="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  <a:buNone/>
            </a:pPr>
            <a:endParaRPr lang="en-US" altLang="zh-TW" sz="1000" dirty="0">
              <a:solidFill>
                <a:schemeClr val="tx1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114300" indent="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  <a:buNone/>
            </a:pPr>
            <a:endParaRPr lang="en-US" altLang="zh-TW" sz="1000" dirty="0">
              <a:solidFill>
                <a:schemeClr val="tx1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114300" indent="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  <a:buNone/>
            </a:pPr>
            <a:endParaRPr lang="en-US" altLang="zh-TW" sz="1000" dirty="0">
              <a:solidFill>
                <a:schemeClr val="tx1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4133263A-151B-4B97-AD39-572BCE7DAFD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87E85E0C-F6DF-4C2C-9974-C2547ED92EE1}" type="slidenum">
              <a:rPr lang="zh-TW" altLang="en-US" smtClean="0"/>
              <a:t>4</a:t>
            </a:fld>
            <a:endParaRPr lang="zh-TW" altLang="en-US" dirty="0"/>
          </a:p>
        </p:txBody>
      </p:sp>
      <p:sp>
        <p:nvSpPr>
          <p:cNvPr id="16" name="Google Shape;2366;p43">
            <a:extLst>
              <a:ext uri="{FF2B5EF4-FFF2-40B4-BE49-F238E27FC236}">
                <a16:creationId xmlns:a16="http://schemas.microsoft.com/office/drawing/2014/main" id="{CA36A47D-4295-47BC-97C0-B0C708162A6F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5220" y="212801"/>
            <a:ext cx="8793560" cy="48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14300"/>
            <a:r>
              <a:rPr lang="zh-TW" altLang="en-US" sz="2400" b="1" dirty="0"/>
              <a:t>霍爾感測器</a:t>
            </a:r>
            <a:endParaRPr lang="en-US" altLang="zh-TW" sz="2400" b="1" dirty="0">
              <a:solidFill>
                <a:srgbClr val="3D98D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圓角矩形 11">
            <a:extLst>
              <a:ext uri="{FF2B5EF4-FFF2-40B4-BE49-F238E27FC236}">
                <a16:creationId xmlns:a16="http://schemas.microsoft.com/office/drawing/2014/main" id="{D3F0BE8F-C57E-29AB-2139-B038E1FB80DB}"/>
              </a:ext>
            </a:extLst>
          </p:cNvPr>
          <p:cNvSpPr/>
          <p:nvPr/>
        </p:nvSpPr>
        <p:spPr>
          <a:xfrm>
            <a:off x="258419" y="693374"/>
            <a:ext cx="8232281" cy="18000"/>
          </a:xfrm>
          <a:prstGeom prst="roundRect">
            <a:avLst/>
          </a:prstGeom>
          <a:solidFill>
            <a:schemeClr val="bg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pic>
        <p:nvPicPr>
          <p:cNvPr id="11" name="圖片 10" descr="一張含有 文字, 數字, 字型, 螢幕擷取畫面 的圖片">
            <a:extLst>
              <a:ext uri="{FF2B5EF4-FFF2-40B4-BE49-F238E27FC236}">
                <a16:creationId xmlns:a16="http://schemas.microsoft.com/office/drawing/2014/main" id="{06B06E23-A258-EE53-C1B3-ACD5747A738F}"/>
              </a:ext>
            </a:extLst>
          </p:cNvPr>
          <p:cNvPicPr>
            <a:picLocks noChangeAspect="1"/>
          </p:cNvPicPr>
          <p:nvPr/>
        </p:nvPicPr>
        <p:blipFill>
          <a:blip r:embed="rId7"/>
          <a:srcRect l="48773" t="8038" r="1209" b="47585"/>
          <a:stretch>
            <a:fillRect/>
          </a:stretch>
        </p:blipFill>
        <p:spPr>
          <a:xfrm>
            <a:off x="287150" y="1759237"/>
            <a:ext cx="3435908" cy="1268091"/>
          </a:xfrm>
          <a:prstGeom prst="rect">
            <a:avLst/>
          </a:prstGeom>
        </p:spPr>
      </p:pic>
      <p:pic>
        <p:nvPicPr>
          <p:cNvPr id="14" name="圖片 13" descr="一張含有 文字, 收據, 數字, 螢幕擷取畫面 的圖片">
            <a:extLst>
              <a:ext uri="{FF2B5EF4-FFF2-40B4-BE49-F238E27FC236}">
                <a16:creationId xmlns:a16="http://schemas.microsoft.com/office/drawing/2014/main" id="{4774D1BA-C72D-BFB6-B954-6EFCCB6A26C4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450883" y="2393283"/>
            <a:ext cx="2662384" cy="2368017"/>
          </a:xfrm>
          <a:prstGeom prst="rect">
            <a:avLst/>
          </a:prstGeom>
        </p:spPr>
      </p:pic>
      <p:sp>
        <p:nvSpPr>
          <p:cNvPr id="15" name="文字方塊 14">
            <a:extLst>
              <a:ext uri="{FF2B5EF4-FFF2-40B4-BE49-F238E27FC236}">
                <a16:creationId xmlns:a16="http://schemas.microsoft.com/office/drawing/2014/main" id="{6A7BD850-70B7-FC9B-A5FC-A5D0E9822EC6}"/>
              </a:ext>
            </a:extLst>
          </p:cNvPr>
          <p:cNvSpPr txBox="1"/>
          <p:nvPr/>
        </p:nvSpPr>
        <p:spPr>
          <a:xfrm>
            <a:off x="5612524" y="4860017"/>
            <a:ext cx="2339102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i="1" dirty="0"/>
              <a:t>工程圖提供的馬達腳位定義</a:t>
            </a:r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42027F2C-DD98-1F62-4C5B-8B64D0068549}"/>
              </a:ext>
            </a:extLst>
          </p:cNvPr>
          <p:cNvSpPr txBox="1"/>
          <p:nvPr/>
        </p:nvSpPr>
        <p:spPr>
          <a:xfrm>
            <a:off x="510802" y="4509328"/>
            <a:ext cx="263565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i="1" dirty="0"/>
              <a:t>驅動器</a:t>
            </a:r>
            <a:r>
              <a:rPr lang="en-US" altLang="zh-TW" i="1" dirty="0"/>
              <a:t>data sheet</a:t>
            </a:r>
            <a:r>
              <a:rPr lang="zh-TW" altLang="en-US" i="1" dirty="0"/>
              <a:t>寫的腳位定義</a:t>
            </a:r>
          </a:p>
        </p:txBody>
      </p:sp>
    </p:spTree>
    <p:extLst>
      <p:ext uri="{BB962C8B-B14F-4D97-AF65-F5344CB8AC3E}">
        <p14:creationId xmlns:p14="http://schemas.microsoft.com/office/powerpoint/2010/main" val="141351611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5">
          <a:extLst>
            <a:ext uri="{FF2B5EF4-FFF2-40B4-BE49-F238E27FC236}">
              <a16:creationId xmlns:a16="http://schemas.microsoft.com/office/drawing/2014/main" id="{64BEE976-3932-88F6-4081-285CEE5FEB1E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D8DB519D-FC6D-1363-894D-7AFBEC4E14CD}"/>
              </a:ext>
            </a:extLst>
          </p:cNvPr>
          <p:cNvGrpSpPr/>
          <p:nvPr/>
        </p:nvGrpSpPr>
        <p:grpSpPr>
          <a:xfrm>
            <a:off x="8580151" y="-33900"/>
            <a:ext cx="588134" cy="5203797"/>
            <a:chOff x="8580151" y="-33900"/>
            <a:chExt cx="588134" cy="5203797"/>
          </a:xfrm>
        </p:grpSpPr>
        <p:grpSp>
          <p:nvGrpSpPr>
            <p:cNvPr id="5" name="群組 11">
              <a:extLst>
                <a:ext uri="{FF2B5EF4-FFF2-40B4-BE49-F238E27FC236}">
                  <a16:creationId xmlns:a16="http://schemas.microsoft.com/office/drawing/2014/main" id="{12BCDA0D-CCCB-B6D5-FFBA-E74E7A85B2DB}"/>
                </a:ext>
              </a:extLst>
            </p:cNvPr>
            <p:cNvGrpSpPr/>
            <p:nvPr/>
          </p:nvGrpSpPr>
          <p:grpSpPr>
            <a:xfrm>
              <a:off x="8596126" y="-33900"/>
              <a:ext cx="543768" cy="5203797"/>
              <a:chOff x="8596126" y="-33900"/>
              <a:chExt cx="543768" cy="5203797"/>
            </a:xfrm>
          </p:grpSpPr>
          <p:sp>
            <p:nvSpPr>
              <p:cNvPr id="8" name="Google Shape;57;p15">
                <a:extLst>
                  <a:ext uri="{FF2B5EF4-FFF2-40B4-BE49-F238E27FC236}">
                    <a16:creationId xmlns:a16="http://schemas.microsoft.com/office/drawing/2014/main" id="{B25FF954-93A5-1C14-34B4-010970DF3D35}"/>
                  </a:ext>
                </a:extLst>
              </p:cNvPr>
              <p:cNvSpPr/>
              <p:nvPr/>
            </p:nvSpPr>
            <p:spPr>
              <a:xfrm>
                <a:off x="8599894" y="-33900"/>
                <a:ext cx="540000" cy="5203797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166415" extrusionOk="0">
                    <a:moveTo>
                      <a:pt x="751" y="1"/>
                    </a:moveTo>
                    <a:cubicBezTo>
                      <a:pt x="346" y="1"/>
                      <a:pt x="1" y="334"/>
                      <a:pt x="1" y="751"/>
                    </a:cubicBezTo>
                    <a:lnTo>
                      <a:pt x="1" y="165664"/>
                    </a:lnTo>
                    <a:cubicBezTo>
                      <a:pt x="1" y="166081"/>
                      <a:pt x="334" y="166414"/>
                      <a:pt x="751" y="166414"/>
                    </a:cubicBezTo>
                    <a:cubicBezTo>
                      <a:pt x="1167" y="166414"/>
                      <a:pt x="1513" y="166081"/>
                      <a:pt x="1513" y="165664"/>
                    </a:cubicBezTo>
                    <a:lnTo>
                      <a:pt x="1513" y="751"/>
                    </a:lnTo>
                    <a:cubicBezTo>
                      <a:pt x="1513" y="334"/>
                      <a:pt x="1167" y="1"/>
                      <a:pt x="751" y="1"/>
                    </a:cubicBezTo>
                    <a:close/>
                  </a:path>
                </a:pathLst>
              </a:custGeom>
              <a:solidFill>
                <a:srgbClr val="C8E4FA"/>
              </a:solidFill>
              <a:ln>
                <a:solidFill>
                  <a:srgbClr val="C8E4FA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pic>
            <p:nvPicPr>
              <p:cNvPr id="9" name="圖片 13">
                <a:extLst>
                  <a:ext uri="{FF2B5EF4-FFF2-40B4-BE49-F238E27FC236}">
                    <a16:creationId xmlns:a16="http://schemas.microsoft.com/office/drawing/2014/main" id="{59228A86-5D45-76E6-5323-653950805E9F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596126" y="3858499"/>
                <a:ext cx="540000" cy="831600"/>
              </a:xfrm>
              <a:prstGeom prst="rect">
                <a:avLst/>
              </a:prstGeom>
            </p:spPr>
          </p:pic>
        </p:grpSp>
        <p:pic>
          <p:nvPicPr>
            <p:cNvPr id="6" name="圖片 3">
              <a:extLst>
                <a:ext uri="{FF2B5EF4-FFF2-40B4-BE49-F238E27FC236}">
                  <a16:creationId xmlns:a16="http://schemas.microsoft.com/office/drawing/2014/main" id="{EACEFBA1-9752-BB78-63F0-CCCBB4153A8F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8580151" y="2933598"/>
              <a:ext cx="588134" cy="394624"/>
            </a:xfrm>
            <a:prstGeom prst="rect">
              <a:avLst/>
            </a:prstGeom>
          </p:spPr>
        </p:pic>
        <p:pic>
          <p:nvPicPr>
            <p:cNvPr id="7" name="圖片 4">
              <a:extLst>
                <a:ext uri="{FF2B5EF4-FFF2-40B4-BE49-F238E27FC236}">
                  <a16:creationId xmlns:a16="http://schemas.microsoft.com/office/drawing/2014/main" id="{020AB3CC-7156-1129-AE2A-AE00D78C8C8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5816" b="98440" l="368" r="32138">
                          <a14:foregroundMark x1="12782" y1="67518" x2="12782" y2="67518"/>
                          <a14:foregroundMark x1="8874" y1="69220" x2="8874" y2="69220"/>
                          <a14:foregroundMark x1="13609" y1="67092" x2="13609" y2="67092"/>
                          <a14:foregroundMark x1="14437" y1="64539" x2="14437" y2="64539"/>
                          <a14:foregroundMark x1="21149" y1="64113" x2="21149" y2="64113"/>
                          <a14:foregroundMark x1="24598" y1="60851" x2="24598" y2="60851"/>
                          <a14:foregroundMark x1="26851" y1="70355" x2="26851" y2="70355"/>
                          <a14:foregroundMark x1="27908" y1="86099" x2="27908" y2="86099"/>
                          <a14:foregroundMark x1="23264" y1="86383" x2="20920" y2="66383"/>
                          <a14:foregroundMark x1="25425" y1="76596" x2="18897" y2="58723"/>
                          <a14:foregroundMark x1="18437" y1="60567" x2="19862" y2="78440"/>
                          <a14:foregroundMark x1="19632" y1="83121" x2="24828" y2="88936"/>
                          <a14:foregroundMark x1="25747" y1="93050" x2="30161" y2="63830"/>
                          <a14:foregroundMark x1="29563" y1="60851" x2="23034" y2="52908"/>
                          <a14:foregroundMark x1="22115" y1="22270" x2="14529" y2="13191"/>
                          <a14:foregroundMark x1="15126" y1="19007" x2="11586" y2="25957"/>
                          <a14:foregroundMark x1="11816" y1="28511" x2="18805" y2="33901"/>
                          <a14:foregroundMark x1="21287" y1="35319" x2="13103" y2="41560"/>
                          <a14:foregroundMark x1="11218" y1="44823" x2="15954" y2="49645"/>
                          <a14:foregroundMark x1="22437" y1="37589" x2="16322" y2="50638"/>
                          <a14:foregroundMark x1="16184" y1="44823" x2="9333" y2="21560"/>
                          <a14:foregroundMark x1="11678" y1="58014" x2="3310" y2="77730"/>
                          <a14:foregroundMark x1="4276" y1="61560" x2="11356" y2="90780"/>
                          <a14:foregroundMark x1="14161" y1="81986" x2="7448" y2="66383"/>
                          <a14:foregroundMark x1="9103" y1="54326" x2="2943" y2="59858"/>
                          <a14:foregroundMark x1="3310" y1="62411" x2="2345" y2="69645"/>
                          <a14:foregroundMark x1="2345" y1="76170" x2="2943" y2="83121"/>
                          <a14:foregroundMark x1="5333" y1="86383" x2="8506" y2="91489"/>
                          <a14:foregroundMark x1="11356" y1="90780" x2="14161" y2="78440"/>
                          <a14:foregroundMark x1="14529" y1="75177" x2="13333" y2="59007"/>
                          <a14:foregroundMark x1="15494" y1="14894" x2="10621" y2="21560"/>
                          <a14:foregroundMark x1="10299" y1="26950" x2="10989" y2="39716"/>
                          <a14:foregroundMark x1="11586" y1="42695" x2="15816" y2="51064"/>
                          <a14:foregroundMark x1="23816" y1="55603" x2="20138" y2="62128"/>
                          <a14:foregroundMark x1="20736" y1="60851" x2="29747" y2="78440"/>
                          <a14:foregroundMark x1="18069" y1="21135" x2="21563" y2="33050"/>
                          <a14:foregroundMark x1="21057" y1="44823" x2="17563" y2="49220"/>
                          <a14:foregroundMark x1="18621" y1="46667" x2="20644" y2="52199"/>
                          <a14:foregroundMark x1="21057" y1="53617" x2="20920" y2="59858"/>
                          <a14:foregroundMark x1="7724" y1="49645" x2="4966" y2="53901"/>
                          <a14:backgroundMark x1="10023" y1="9787" x2="10023" y2="9787"/>
                          <a14:backgroundMark x1="4506" y1="34610" x2="4506" y2="34610"/>
                          <a14:backgroundMark x1="28736" y1="31064" x2="28736" y2="31064"/>
                          <a14:backgroundMark x1="17149" y1="90780" x2="17149" y2="90780"/>
                          <a14:backgroundMark x1="4368" y1="94043" x2="4368" y2="9404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7422"/>
            <a:stretch/>
          </p:blipFill>
          <p:spPr>
            <a:xfrm>
              <a:off x="8623926" y="3336314"/>
              <a:ext cx="484400" cy="481957"/>
            </a:xfrm>
            <a:prstGeom prst="rect">
              <a:avLst/>
            </a:prstGeom>
          </p:spPr>
        </p:pic>
      </p:grp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F649CFE4-F2B2-10A3-1792-4760533204B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87E85E0C-F6DF-4C2C-9974-C2547ED92EE1}" type="slidenum">
              <a:rPr lang="zh-TW" altLang="en-US" smtClean="0"/>
              <a:t>5</a:t>
            </a:fld>
            <a:endParaRPr lang="zh-TW" altLang="en-US" dirty="0"/>
          </a:p>
        </p:txBody>
      </p:sp>
      <p:sp>
        <p:nvSpPr>
          <p:cNvPr id="16" name="Google Shape;2366;p43">
            <a:extLst>
              <a:ext uri="{FF2B5EF4-FFF2-40B4-BE49-F238E27FC236}">
                <a16:creationId xmlns:a16="http://schemas.microsoft.com/office/drawing/2014/main" id="{37C248DD-D638-25BE-E475-D783D90B38E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5220" y="212801"/>
            <a:ext cx="8793560" cy="48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14300"/>
            <a:r>
              <a:rPr lang="zh-TW" altLang="en-US" sz="2400" b="1" dirty="0"/>
              <a:t>介面電路設計與邏輯匹配 </a:t>
            </a:r>
            <a:r>
              <a:rPr lang="en-US" altLang="zh-TW" sz="2400" b="1" dirty="0"/>
              <a:t>(Interface Design)</a:t>
            </a:r>
            <a:endParaRPr lang="en-US" altLang="zh-TW" sz="2400" b="1" dirty="0">
              <a:solidFill>
                <a:srgbClr val="3D98D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圓角矩形 11">
            <a:extLst>
              <a:ext uri="{FF2B5EF4-FFF2-40B4-BE49-F238E27FC236}">
                <a16:creationId xmlns:a16="http://schemas.microsoft.com/office/drawing/2014/main" id="{01FA3D56-BB5F-EC13-3098-0AA13576B7E5}"/>
              </a:ext>
            </a:extLst>
          </p:cNvPr>
          <p:cNvSpPr/>
          <p:nvPr/>
        </p:nvSpPr>
        <p:spPr>
          <a:xfrm>
            <a:off x="258419" y="693374"/>
            <a:ext cx="8232281" cy="18000"/>
          </a:xfrm>
          <a:prstGeom prst="roundRect">
            <a:avLst/>
          </a:prstGeom>
          <a:solidFill>
            <a:schemeClr val="bg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744E0D48-B917-4ACB-518D-B1F6025532A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8419" y="800537"/>
            <a:ext cx="7144905" cy="20313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zh-TW" altLang="zh-TW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I/O 邏輯匹配</a:t>
            </a:r>
            <a:r>
              <a:rPr kumimoji="0" lang="zh-TW" altLang="zh-TW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：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zh-TW" altLang="en-US" dirty="0">
                <a:solidFill>
                  <a:schemeClr val="tx1"/>
                </a:solidFill>
                <a:latin typeface="Arial" panose="020B0604020202020204" pitchFamily="34" charset="0"/>
              </a:rPr>
              <a:t>           </a:t>
            </a:r>
            <a:r>
              <a:rPr kumimoji="0" lang="zh-TW" altLang="zh-TW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驅動器輸出為 </a:t>
            </a:r>
            <a:r>
              <a:rPr kumimoji="0" lang="zh-TW" altLang="zh-TW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NPN Open Collector (Sinking)</a:t>
            </a:r>
            <a:r>
              <a:rPr kumimoji="0" lang="zh-TW" altLang="zh-TW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架構。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zh-TW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      </a:t>
            </a:r>
            <a:r>
              <a:rPr kumimoji="0" lang="zh-TW" altLang="zh-TW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控制器必須啟用</a:t>
            </a:r>
            <a:r>
              <a:rPr kumimoji="0" lang="zh-TW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內部上拉</a:t>
            </a:r>
            <a:r>
              <a:rPr kumimoji="0" lang="zh-TW" altLang="zh-TW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電阻，否則會讀到浮接 (Floating) 訊號。</a:t>
            </a:r>
            <a:br>
              <a:rPr kumimoji="0" lang="en-US" altLang="zh-TW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</a:br>
            <a:endParaRPr kumimoji="0" lang="zh-TW" altLang="zh-TW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zh-TW" altLang="zh-TW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接線架構</a:t>
            </a:r>
            <a:r>
              <a:rPr kumimoji="0" lang="zh-TW" altLang="zh-TW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：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zh-TW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       </a:t>
            </a:r>
            <a:r>
              <a:rPr kumimoji="0" lang="zh-TW" altLang="zh-TW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PWM/DIR 採 Low Active (低電位觸發) 邏輯。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zh-TW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           </a:t>
            </a:r>
            <a:r>
              <a:rPr kumimoji="0" lang="zh-TW" altLang="zh-TW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SPD-OUT 採下降緣觸發 (Falling Edge) 中斷讀取。</a:t>
            </a:r>
            <a:endParaRPr kumimoji="0" lang="en-US" altLang="zh-TW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zh-TW" altLang="zh-TW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zh-TW" altLang="zh-TW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參數配置</a:t>
            </a:r>
            <a:r>
              <a:rPr kumimoji="0" lang="zh-TW" altLang="zh-TW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：將驅動器參數 </a:t>
            </a:r>
            <a:r>
              <a:rPr kumimoji="0" lang="zh-TW" altLang="zh-TW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06-20</a:t>
            </a:r>
            <a:r>
              <a:rPr kumimoji="0" lang="zh-TW" altLang="zh-TW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 修正為 </a:t>
            </a:r>
            <a:r>
              <a:rPr kumimoji="0" lang="zh-TW" altLang="zh-TW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 Unicode MS"/>
              </a:rPr>
              <a:t>101</a:t>
            </a:r>
            <a:r>
              <a:rPr kumimoji="0" lang="zh-TW" altLang="zh-TW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</a:rPr>
              <a:t>，確保 Pin 12 輸出速度訊號而非警報訊號。</a:t>
            </a:r>
            <a:endParaRPr kumimoji="0" lang="zh-TW" altLang="zh-TW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1795796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5">
          <a:extLst>
            <a:ext uri="{FF2B5EF4-FFF2-40B4-BE49-F238E27FC236}">
              <a16:creationId xmlns:a16="http://schemas.microsoft.com/office/drawing/2014/main" id="{9D6658E3-B357-A4F5-091C-89F526DB850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E108447C-354D-1CFF-F9EA-A6D07DDF880C}"/>
              </a:ext>
            </a:extLst>
          </p:cNvPr>
          <p:cNvGrpSpPr/>
          <p:nvPr/>
        </p:nvGrpSpPr>
        <p:grpSpPr>
          <a:xfrm>
            <a:off x="8580151" y="-33900"/>
            <a:ext cx="588134" cy="5203797"/>
            <a:chOff x="8580151" y="-33900"/>
            <a:chExt cx="588134" cy="5203797"/>
          </a:xfrm>
        </p:grpSpPr>
        <p:grpSp>
          <p:nvGrpSpPr>
            <p:cNvPr id="5" name="群組 11">
              <a:extLst>
                <a:ext uri="{FF2B5EF4-FFF2-40B4-BE49-F238E27FC236}">
                  <a16:creationId xmlns:a16="http://schemas.microsoft.com/office/drawing/2014/main" id="{7B7C00A8-F33C-3077-D1DC-38798F6DC8F4}"/>
                </a:ext>
              </a:extLst>
            </p:cNvPr>
            <p:cNvGrpSpPr/>
            <p:nvPr/>
          </p:nvGrpSpPr>
          <p:grpSpPr>
            <a:xfrm>
              <a:off x="8596126" y="-33900"/>
              <a:ext cx="543768" cy="5203797"/>
              <a:chOff x="8596126" y="-33900"/>
              <a:chExt cx="543768" cy="5203797"/>
            </a:xfrm>
          </p:grpSpPr>
          <p:sp>
            <p:nvSpPr>
              <p:cNvPr id="8" name="Google Shape;57;p15">
                <a:extLst>
                  <a:ext uri="{FF2B5EF4-FFF2-40B4-BE49-F238E27FC236}">
                    <a16:creationId xmlns:a16="http://schemas.microsoft.com/office/drawing/2014/main" id="{5325F6A8-7961-8E5B-5EC3-54B300208474}"/>
                  </a:ext>
                </a:extLst>
              </p:cNvPr>
              <p:cNvSpPr/>
              <p:nvPr/>
            </p:nvSpPr>
            <p:spPr>
              <a:xfrm>
                <a:off x="8599894" y="-33900"/>
                <a:ext cx="540000" cy="5203797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166415" extrusionOk="0">
                    <a:moveTo>
                      <a:pt x="751" y="1"/>
                    </a:moveTo>
                    <a:cubicBezTo>
                      <a:pt x="346" y="1"/>
                      <a:pt x="1" y="334"/>
                      <a:pt x="1" y="751"/>
                    </a:cubicBezTo>
                    <a:lnTo>
                      <a:pt x="1" y="165664"/>
                    </a:lnTo>
                    <a:cubicBezTo>
                      <a:pt x="1" y="166081"/>
                      <a:pt x="334" y="166414"/>
                      <a:pt x="751" y="166414"/>
                    </a:cubicBezTo>
                    <a:cubicBezTo>
                      <a:pt x="1167" y="166414"/>
                      <a:pt x="1513" y="166081"/>
                      <a:pt x="1513" y="165664"/>
                    </a:cubicBezTo>
                    <a:lnTo>
                      <a:pt x="1513" y="751"/>
                    </a:lnTo>
                    <a:cubicBezTo>
                      <a:pt x="1513" y="334"/>
                      <a:pt x="1167" y="1"/>
                      <a:pt x="751" y="1"/>
                    </a:cubicBezTo>
                    <a:close/>
                  </a:path>
                </a:pathLst>
              </a:custGeom>
              <a:solidFill>
                <a:srgbClr val="C8E4FA"/>
              </a:solidFill>
              <a:ln>
                <a:solidFill>
                  <a:srgbClr val="C8E4FA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pic>
            <p:nvPicPr>
              <p:cNvPr id="9" name="圖片 13">
                <a:extLst>
                  <a:ext uri="{FF2B5EF4-FFF2-40B4-BE49-F238E27FC236}">
                    <a16:creationId xmlns:a16="http://schemas.microsoft.com/office/drawing/2014/main" id="{2D15C292-2A04-C624-069B-795B2E9AEB63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596126" y="3858499"/>
                <a:ext cx="540000" cy="831600"/>
              </a:xfrm>
              <a:prstGeom prst="rect">
                <a:avLst/>
              </a:prstGeom>
            </p:spPr>
          </p:pic>
        </p:grpSp>
        <p:pic>
          <p:nvPicPr>
            <p:cNvPr id="6" name="圖片 3">
              <a:extLst>
                <a:ext uri="{FF2B5EF4-FFF2-40B4-BE49-F238E27FC236}">
                  <a16:creationId xmlns:a16="http://schemas.microsoft.com/office/drawing/2014/main" id="{1C6C744A-6DBF-8146-6F9D-4D55B27B74A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8580151" y="2933598"/>
              <a:ext cx="588134" cy="394624"/>
            </a:xfrm>
            <a:prstGeom prst="rect">
              <a:avLst/>
            </a:prstGeom>
          </p:spPr>
        </p:pic>
        <p:pic>
          <p:nvPicPr>
            <p:cNvPr id="7" name="圖片 4">
              <a:extLst>
                <a:ext uri="{FF2B5EF4-FFF2-40B4-BE49-F238E27FC236}">
                  <a16:creationId xmlns:a16="http://schemas.microsoft.com/office/drawing/2014/main" id="{765671B5-8B64-6AD8-6245-DB3A172ECDA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5816" b="98440" l="368" r="32138">
                          <a14:foregroundMark x1="12782" y1="67518" x2="12782" y2="67518"/>
                          <a14:foregroundMark x1="8874" y1="69220" x2="8874" y2="69220"/>
                          <a14:foregroundMark x1="13609" y1="67092" x2="13609" y2="67092"/>
                          <a14:foregroundMark x1="14437" y1="64539" x2="14437" y2="64539"/>
                          <a14:foregroundMark x1="21149" y1="64113" x2="21149" y2="64113"/>
                          <a14:foregroundMark x1="24598" y1="60851" x2="24598" y2="60851"/>
                          <a14:foregroundMark x1="26851" y1="70355" x2="26851" y2="70355"/>
                          <a14:foregroundMark x1="27908" y1="86099" x2="27908" y2="86099"/>
                          <a14:foregroundMark x1="23264" y1="86383" x2="20920" y2="66383"/>
                          <a14:foregroundMark x1="25425" y1="76596" x2="18897" y2="58723"/>
                          <a14:foregroundMark x1="18437" y1="60567" x2="19862" y2="78440"/>
                          <a14:foregroundMark x1="19632" y1="83121" x2="24828" y2="88936"/>
                          <a14:foregroundMark x1="25747" y1="93050" x2="30161" y2="63830"/>
                          <a14:foregroundMark x1="29563" y1="60851" x2="23034" y2="52908"/>
                          <a14:foregroundMark x1="22115" y1="22270" x2="14529" y2="13191"/>
                          <a14:foregroundMark x1="15126" y1="19007" x2="11586" y2="25957"/>
                          <a14:foregroundMark x1="11816" y1="28511" x2="18805" y2="33901"/>
                          <a14:foregroundMark x1="21287" y1="35319" x2="13103" y2="41560"/>
                          <a14:foregroundMark x1="11218" y1="44823" x2="15954" y2="49645"/>
                          <a14:foregroundMark x1="22437" y1="37589" x2="16322" y2="50638"/>
                          <a14:foregroundMark x1="16184" y1="44823" x2="9333" y2="21560"/>
                          <a14:foregroundMark x1="11678" y1="58014" x2="3310" y2="77730"/>
                          <a14:foregroundMark x1="4276" y1="61560" x2="11356" y2="90780"/>
                          <a14:foregroundMark x1="14161" y1="81986" x2="7448" y2="66383"/>
                          <a14:foregroundMark x1="9103" y1="54326" x2="2943" y2="59858"/>
                          <a14:foregroundMark x1="3310" y1="62411" x2="2345" y2="69645"/>
                          <a14:foregroundMark x1="2345" y1="76170" x2="2943" y2="83121"/>
                          <a14:foregroundMark x1="5333" y1="86383" x2="8506" y2="91489"/>
                          <a14:foregroundMark x1="11356" y1="90780" x2="14161" y2="78440"/>
                          <a14:foregroundMark x1="14529" y1="75177" x2="13333" y2="59007"/>
                          <a14:foregroundMark x1="15494" y1="14894" x2="10621" y2="21560"/>
                          <a14:foregroundMark x1="10299" y1="26950" x2="10989" y2="39716"/>
                          <a14:foregroundMark x1="11586" y1="42695" x2="15816" y2="51064"/>
                          <a14:foregroundMark x1="23816" y1="55603" x2="20138" y2="62128"/>
                          <a14:foregroundMark x1="20736" y1="60851" x2="29747" y2="78440"/>
                          <a14:foregroundMark x1="18069" y1="21135" x2="21563" y2="33050"/>
                          <a14:foregroundMark x1="21057" y1="44823" x2="17563" y2="49220"/>
                          <a14:foregroundMark x1="18621" y1="46667" x2="20644" y2="52199"/>
                          <a14:foregroundMark x1="21057" y1="53617" x2="20920" y2="59858"/>
                          <a14:foregroundMark x1="7724" y1="49645" x2="4966" y2="53901"/>
                          <a14:backgroundMark x1="10023" y1="9787" x2="10023" y2="9787"/>
                          <a14:backgroundMark x1="4506" y1="34610" x2="4506" y2="34610"/>
                          <a14:backgroundMark x1="28736" y1="31064" x2="28736" y2="31064"/>
                          <a14:backgroundMark x1="17149" y1="90780" x2="17149" y2="90780"/>
                          <a14:backgroundMark x1="4368" y1="94043" x2="4368" y2="9404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7422"/>
            <a:stretch/>
          </p:blipFill>
          <p:spPr>
            <a:xfrm>
              <a:off x="8623926" y="3336314"/>
              <a:ext cx="484400" cy="481957"/>
            </a:xfrm>
            <a:prstGeom prst="rect">
              <a:avLst/>
            </a:prstGeom>
          </p:spPr>
        </p:pic>
      </p:grp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AF8C3E2C-67C0-1944-CB55-C50E557CD445}"/>
              </a:ext>
            </a:extLst>
          </p:cNvPr>
          <p:cNvSpPr txBox="1">
            <a:spLocks/>
          </p:cNvSpPr>
          <p:nvPr/>
        </p:nvSpPr>
        <p:spPr>
          <a:xfrm>
            <a:off x="254651" y="711373"/>
            <a:ext cx="8047399" cy="1949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114300" indent="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  <a:buNone/>
            </a:pPr>
            <a:endParaRPr lang="en-US" altLang="zh-TW" sz="1000" dirty="0">
              <a:solidFill>
                <a:schemeClr val="tx1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114300" indent="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  <a:buNone/>
            </a:pPr>
            <a:endParaRPr lang="en-US" altLang="zh-TW" sz="1000" dirty="0">
              <a:solidFill>
                <a:schemeClr val="tx1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114300" indent="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  <a:buNone/>
            </a:pPr>
            <a:endParaRPr lang="en-US" altLang="zh-TW" sz="1000" dirty="0">
              <a:solidFill>
                <a:schemeClr val="tx1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114300" indent="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  <a:buNone/>
            </a:pPr>
            <a:endParaRPr lang="en-US" altLang="zh-TW" sz="1000" dirty="0">
              <a:solidFill>
                <a:schemeClr val="tx1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114300" indent="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  <a:buNone/>
            </a:pPr>
            <a:endParaRPr lang="en-US" altLang="zh-TW" sz="1000" dirty="0">
              <a:solidFill>
                <a:schemeClr val="tx1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114300" indent="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  <a:buNone/>
            </a:pPr>
            <a:endParaRPr lang="en-US" altLang="zh-TW" sz="1000" dirty="0">
              <a:solidFill>
                <a:schemeClr val="tx1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114300" indent="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  <a:buNone/>
            </a:pPr>
            <a:endParaRPr lang="en-US" altLang="zh-TW" sz="1000" dirty="0">
              <a:solidFill>
                <a:schemeClr val="tx1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114300" indent="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  <a:buNone/>
            </a:pPr>
            <a:endParaRPr lang="en-US" altLang="zh-TW" sz="1000" dirty="0">
              <a:solidFill>
                <a:schemeClr val="tx1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114300" indent="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  <a:buNone/>
            </a:pPr>
            <a:endParaRPr lang="en-US" altLang="zh-TW" sz="1000" dirty="0">
              <a:solidFill>
                <a:schemeClr val="tx1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114300" indent="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  <a:buNone/>
            </a:pPr>
            <a:endParaRPr lang="en-US" altLang="zh-TW" sz="1000" dirty="0">
              <a:solidFill>
                <a:schemeClr val="tx1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B38E2D58-0616-E730-D4AB-44BBB374B27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87E85E0C-F6DF-4C2C-9974-C2547ED92EE1}" type="slidenum">
              <a:rPr lang="zh-TW" altLang="en-US" smtClean="0"/>
              <a:t>6</a:t>
            </a:fld>
            <a:endParaRPr lang="zh-TW" altLang="en-US" dirty="0"/>
          </a:p>
        </p:txBody>
      </p:sp>
      <p:sp>
        <p:nvSpPr>
          <p:cNvPr id="16" name="Google Shape;2366;p43">
            <a:extLst>
              <a:ext uri="{FF2B5EF4-FFF2-40B4-BE49-F238E27FC236}">
                <a16:creationId xmlns:a16="http://schemas.microsoft.com/office/drawing/2014/main" id="{6DE067B8-CEAF-9CB7-F9D7-E2730B8D5794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5220" y="212801"/>
            <a:ext cx="8793560" cy="48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14300"/>
            <a:r>
              <a:rPr lang="zh-TW" altLang="en-US" sz="2400" b="1" dirty="0"/>
              <a:t>轉速演算法實現 </a:t>
            </a:r>
            <a:r>
              <a:rPr lang="en-US" altLang="zh-TW" sz="2400" b="1" dirty="0"/>
              <a:t>(RPM Algorithm)</a:t>
            </a:r>
            <a:endParaRPr lang="en-US" altLang="zh-TW" sz="2400" b="1" dirty="0">
              <a:solidFill>
                <a:srgbClr val="3D98D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圓角矩形 11">
            <a:extLst>
              <a:ext uri="{FF2B5EF4-FFF2-40B4-BE49-F238E27FC236}">
                <a16:creationId xmlns:a16="http://schemas.microsoft.com/office/drawing/2014/main" id="{38B6EFC8-264A-9795-68BF-51B742D752BB}"/>
              </a:ext>
            </a:extLst>
          </p:cNvPr>
          <p:cNvSpPr/>
          <p:nvPr/>
        </p:nvSpPr>
        <p:spPr>
          <a:xfrm>
            <a:off x="258419" y="693374"/>
            <a:ext cx="8232281" cy="18000"/>
          </a:xfrm>
          <a:prstGeom prst="roundRect">
            <a:avLst/>
          </a:prstGeom>
          <a:solidFill>
            <a:schemeClr val="bg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58AF57CE-C9FF-F961-241E-220940F19401}"/>
              </a:ext>
            </a:extLst>
          </p:cNvPr>
          <p:cNvSpPr>
            <a:spLocks noChangeArrowheads="1"/>
          </p:cNvSpPr>
          <p:nvPr/>
        </p:nvSpPr>
        <p:spPr bwMode="auto">
          <a:xfrm>
            <a:off x="254651" y="806434"/>
            <a:ext cx="5803192" cy="220060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zh-TW" altLang="zh-TW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Google Sans Text"/>
              </a:rPr>
              <a:t>物理模型</a:t>
            </a:r>
            <a:r>
              <a:rPr kumimoji="0" lang="zh-TW" altLang="zh-TW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Google Sans Text"/>
              </a:rPr>
              <a:t>：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zh-TW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Google Sans Text"/>
              </a:rPr>
              <a:t>         </a:t>
            </a:r>
            <a:r>
              <a:rPr kumimoji="0" lang="zh-TW" altLang="zh-TW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Google Sans Text"/>
              </a:rPr>
              <a:t>馬達極數 (Poles)：8 極。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zh-TW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Google Sans Text"/>
              </a:rPr>
              <a:t>         </a:t>
            </a:r>
            <a:r>
              <a:rPr kumimoji="0" lang="zh-TW" altLang="zh-TW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Google Sans Text"/>
              </a:rPr>
              <a:t>訊號特性：每轉輸出 12 個脈衝 。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zh-TW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Google Sans Text"/>
              </a:rPr>
              <a:t>         </a:t>
            </a:r>
            <a:r>
              <a:rPr kumimoji="0" lang="zh-TW" altLang="zh-TW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Google Sans Text"/>
              </a:rPr>
              <a:t>計算公式：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zh-TW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Google Sans Tex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altLang="zh-TW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Google Sans Tex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zh-TW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Google Sans Tex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zh-TW" altLang="zh-TW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Google Sans Text"/>
              </a:rPr>
              <a:t>軟體架構</a:t>
            </a:r>
            <a:r>
              <a:rPr kumimoji="0" lang="zh-TW" altLang="zh-TW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Google Sans Text"/>
              </a:rPr>
              <a:t>：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zh-TW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Google Sans Text"/>
              </a:rPr>
              <a:t>         </a:t>
            </a:r>
            <a:r>
              <a:rPr kumimoji="0" lang="zh-TW" altLang="zh-TW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Google Sans Text"/>
              </a:rPr>
              <a:t>採用 </a:t>
            </a:r>
            <a:r>
              <a:rPr kumimoji="0" lang="zh-TW" altLang="zh-TW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Google Sans Text"/>
              </a:rPr>
              <a:t>外部中斷 (External Interrupt)</a:t>
            </a:r>
            <a:r>
              <a:rPr kumimoji="0" lang="zh-TW" altLang="zh-TW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Google Sans Text"/>
              </a:rPr>
              <a:t> 進行脈衝計數，確保不漏接。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zh-TW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3" name="圖片 12" descr="一張含有 文字, 螢幕擷取畫面, 字型, 軟體 的圖片&#10;&#10;AI 產生的內容可能不正確。">
            <a:extLst>
              <a:ext uri="{FF2B5EF4-FFF2-40B4-BE49-F238E27FC236}">
                <a16:creationId xmlns:a16="http://schemas.microsoft.com/office/drawing/2014/main" id="{84E87C19-D1F1-5098-B153-2251F81165B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58419" y="2937133"/>
            <a:ext cx="6096725" cy="1993566"/>
          </a:xfrm>
          <a:prstGeom prst="rect">
            <a:avLst/>
          </a:prstGeom>
        </p:spPr>
      </p:pic>
      <p:pic>
        <p:nvPicPr>
          <p:cNvPr id="15" name="圖片 14" descr="一張含有 文字, 字型, 白色, 行 的圖片&#10;&#10;AI 產生的內容可能不正確。">
            <a:extLst>
              <a:ext uri="{FF2B5EF4-FFF2-40B4-BE49-F238E27FC236}">
                <a16:creationId xmlns:a16="http://schemas.microsoft.com/office/drawing/2014/main" id="{F0F4D906-EC50-DC97-564A-5CA54DBF3389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1724481" y="1564711"/>
            <a:ext cx="3606799" cy="684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59761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5">
          <a:extLst>
            <a:ext uri="{FF2B5EF4-FFF2-40B4-BE49-F238E27FC236}">
              <a16:creationId xmlns:a16="http://schemas.microsoft.com/office/drawing/2014/main" id="{18992212-ED7C-4C6E-DD2D-AC81DCAFC13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A6109805-D480-1951-4628-A7C89EAA52CB}"/>
              </a:ext>
            </a:extLst>
          </p:cNvPr>
          <p:cNvGrpSpPr/>
          <p:nvPr/>
        </p:nvGrpSpPr>
        <p:grpSpPr>
          <a:xfrm>
            <a:off x="8580151" y="-33900"/>
            <a:ext cx="588134" cy="5203797"/>
            <a:chOff x="8580151" y="-33900"/>
            <a:chExt cx="588134" cy="5203797"/>
          </a:xfrm>
        </p:grpSpPr>
        <p:grpSp>
          <p:nvGrpSpPr>
            <p:cNvPr id="5" name="群組 11">
              <a:extLst>
                <a:ext uri="{FF2B5EF4-FFF2-40B4-BE49-F238E27FC236}">
                  <a16:creationId xmlns:a16="http://schemas.microsoft.com/office/drawing/2014/main" id="{F325963D-D543-EC33-6FA9-967149B6B24A}"/>
                </a:ext>
              </a:extLst>
            </p:cNvPr>
            <p:cNvGrpSpPr/>
            <p:nvPr/>
          </p:nvGrpSpPr>
          <p:grpSpPr>
            <a:xfrm>
              <a:off x="8596126" y="-33900"/>
              <a:ext cx="543768" cy="5203797"/>
              <a:chOff x="8596126" y="-33900"/>
              <a:chExt cx="543768" cy="5203797"/>
            </a:xfrm>
          </p:grpSpPr>
          <p:sp>
            <p:nvSpPr>
              <p:cNvPr id="8" name="Google Shape;57;p15">
                <a:extLst>
                  <a:ext uri="{FF2B5EF4-FFF2-40B4-BE49-F238E27FC236}">
                    <a16:creationId xmlns:a16="http://schemas.microsoft.com/office/drawing/2014/main" id="{5F24C372-FD99-94BC-6E1A-556FC41FA994}"/>
                  </a:ext>
                </a:extLst>
              </p:cNvPr>
              <p:cNvSpPr/>
              <p:nvPr/>
            </p:nvSpPr>
            <p:spPr>
              <a:xfrm>
                <a:off x="8599894" y="-33900"/>
                <a:ext cx="540000" cy="5203797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166415" extrusionOk="0">
                    <a:moveTo>
                      <a:pt x="751" y="1"/>
                    </a:moveTo>
                    <a:cubicBezTo>
                      <a:pt x="346" y="1"/>
                      <a:pt x="1" y="334"/>
                      <a:pt x="1" y="751"/>
                    </a:cubicBezTo>
                    <a:lnTo>
                      <a:pt x="1" y="165664"/>
                    </a:lnTo>
                    <a:cubicBezTo>
                      <a:pt x="1" y="166081"/>
                      <a:pt x="334" y="166414"/>
                      <a:pt x="751" y="166414"/>
                    </a:cubicBezTo>
                    <a:cubicBezTo>
                      <a:pt x="1167" y="166414"/>
                      <a:pt x="1513" y="166081"/>
                      <a:pt x="1513" y="165664"/>
                    </a:cubicBezTo>
                    <a:lnTo>
                      <a:pt x="1513" y="751"/>
                    </a:lnTo>
                    <a:cubicBezTo>
                      <a:pt x="1513" y="334"/>
                      <a:pt x="1167" y="1"/>
                      <a:pt x="751" y="1"/>
                    </a:cubicBezTo>
                    <a:close/>
                  </a:path>
                </a:pathLst>
              </a:custGeom>
              <a:solidFill>
                <a:srgbClr val="C8E4FA"/>
              </a:solidFill>
              <a:ln>
                <a:solidFill>
                  <a:srgbClr val="C8E4FA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pic>
            <p:nvPicPr>
              <p:cNvPr id="9" name="圖片 13">
                <a:extLst>
                  <a:ext uri="{FF2B5EF4-FFF2-40B4-BE49-F238E27FC236}">
                    <a16:creationId xmlns:a16="http://schemas.microsoft.com/office/drawing/2014/main" id="{7A0BF313-977D-6492-7007-A8E5B49A7AD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596126" y="3858499"/>
                <a:ext cx="540000" cy="831600"/>
              </a:xfrm>
              <a:prstGeom prst="rect">
                <a:avLst/>
              </a:prstGeom>
            </p:spPr>
          </p:pic>
        </p:grpSp>
        <p:pic>
          <p:nvPicPr>
            <p:cNvPr id="6" name="圖片 3">
              <a:extLst>
                <a:ext uri="{FF2B5EF4-FFF2-40B4-BE49-F238E27FC236}">
                  <a16:creationId xmlns:a16="http://schemas.microsoft.com/office/drawing/2014/main" id="{0D6431B9-9AB8-B0D3-9903-0F2C3EE97B7C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8580151" y="2933598"/>
              <a:ext cx="588134" cy="394624"/>
            </a:xfrm>
            <a:prstGeom prst="rect">
              <a:avLst/>
            </a:prstGeom>
          </p:spPr>
        </p:pic>
        <p:pic>
          <p:nvPicPr>
            <p:cNvPr id="7" name="圖片 4">
              <a:extLst>
                <a:ext uri="{FF2B5EF4-FFF2-40B4-BE49-F238E27FC236}">
                  <a16:creationId xmlns:a16="http://schemas.microsoft.com/office/drawing/2014/main" id="{1A819A2A-892D-25E3-2353-0709EF9B27E7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5816" b="98440" l="368" r="32138">
                          <a14:foregroundMark x1="12782" y1="67518" x2="12782" y2="67518"/>
                          <a14:foregroundMark x1="8874" y1="69220" x2="8874" y2="69220"/>
                          <a14:foregroundMark x1="13609" y1="67092" x2="13609" y2="67092"/>
                          <a14:foregroundMark x1="14437" y1="64539" x2="14437" y2="64539"/>
                          <a14:foregroundMark x1="21149" y1="64113" x2="21149" y2="64113"/>
                          <a14:foregroundMark x1="24598" y1="60851" x2="24598" y2="60851"/>
                          <a14:foregroundMark x1="26851" y1="70355" x2="26851" y2="70355"/>
                          <a14:foregroundMark x1="27908" y1="86099" x2="27908" y2="86099"/>
                          <a14:foregroundMark x1="23264" y1="86383" x2="20920" y2="66383"/>
                          <a14:foregroundMark x1="25425" y1="76596" x2="18897" y2="58723"/>
                          <a14:foregroundMark x1="18437" y1="60567" x2="19862" y2="78440"/>
                          <a14:foregroundMark x1="19632" y1="83121" x2="24828" y2="88936"/>
                          <a14:foregroundMark x1="25747" y1="93050" x2="30161" y2="63830"/>
                          <a14:foregroundMark x1="29563" y1="60851" x2="23034" y2="52908"/>
                          <a14:foregroundMark x1="22115" y1="22270" x2="14529" y2="13191"/>
                          <a14:foregroundMark x1="15126" y1="19007" x2="11586" y2="25957"/>
                          <a14:foregroundMark x1="11816" y1="28511" x2="18805" y2="33901"/>
                          <a14:foregroundMark x1="21287" y1="35319" x2="13103" y2="41560"/>
                          <a14:foregroundMark x1="11218" y1="44823" x2="15954" y2="49645"/>
                          <a14:foregroundMark x1="22437" y1="37589" x2="16322" y2="50638"/>
                          <a14:foregroundMark x1="16184" y1="44823" x2="9333" y2="21560"/>
                          <a14:foregroundMark x1="11678" y1="58014" x2="3310" y2="77730"/>
                          <a14:foregroundMark x1="4276" y1="61560" x2="11356" y2="90780"/>
                          <a14:foregroundMark x1="14161" y1="81986" x2="7448" y2="66383"/>
                          <a14:foregroundMark x1="9103" y1="54326" x2="2943" y2="59858"/>
                          <a14:foregroundMark x1="3310" y1="62411" x2="2345" y2="69645"/>
                          <a14:foregroundMark x1="2345" y1="76170" x2="2943" y2="83121"/>
                          <a14:foregroundMark x1="5333" y1="86383" x2="8506" y2="91489"/>
                          <a14:foregroundMark x1="11356" y1="90780" x2="14161" y2="78440"/>
                          <a14:foregroundMark x1="14529" y1="75177" x2="13333" y2="59007"/>
                          <a14:foregroundMark x1="15494" y1="14894" x2="10621" y2="21560"/>
                          <a14:foregroundMark x1="10299" y1="26950" x2="10989" y2="39716"/>
                          <a14:foregroundMark x1="11586" y1="42695" x2="15816" y2="51064"/>
                          <a14:foregroundMark x1="23816" y1="55603" x2="20138" y2="62128"/>
                          <a14:foregroundMark x1="20736" y1="60851" x2="29747" y2="78440"/>
                          <a14:foregroundMark x1="18069" y1="21135" x2="21563" y2="33050"/>
                          <a14:foregroundMark x1="21057" y1="44823" x2="17563" y2="49220"/>
                          <a14:foregroundMark x1="18621" y1="46667" x2="20644" y2="52199"/>
                          <a14:foregroundMark x1="21057" y1="53617" x2="20920" y2="59858"/>
                          <a14:foregroundMark x1="7724" y1="49645" x2="4966" y2="53901"/>
                          <a14:backgroundMark x1="10023" y1="9787" x2="10023" y2="9787"/>
                          <a14:backgroundMark x1="4506" y1="34610" x2="4506" y2="34610"/>
                          <a14:backgroundMark x1="28736" y1="31064" x2="28736" y2="31064"/>
                          <a14:backgroundMark x1="17149" y1="90780" x2="17149" y2="90780"/>
                          <a14:backgroundMark x1="4368" y1="94043" x2="4368" y2="9404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7422"/>
            <a:stretch/>
          </p:blipFill>
          <p:spPr>
            <a:xfrm>
              <a:off x="8623926" y="3336314"/>
              <a:ext cx="484400" cy="481957"/>
            </a:xfrm>
            <a:prstGeom prst="rect">
              <a:avLst/>
            </a:prstGeom>
          </p:spPr>
        </p:pic>
      </p:grp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0F7C3415-0A87-0977-0C8F-6BEFEFF42FA9}"/>
              </a:ext>
            </a:extLst>
          </p:cNvPr>
          <p:cNvSpPr txBox="1">
            <a:spLocks/>
          </p:cNvSpPr>
          <p:nvPr/>
        </p:nvSpPr>
        <p:spPr>
          <a:xfrm>
            <a:off x="254651" y="711373"/>
            <a:ext cx="8047399" cy="19491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114300" indent="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  <a:buNone/>
            </a:pPr>
            <a:endParaRPr lang="en-US" altLang="zh-TW" sz="1000" dirty="0">
              <a:solidFill>
                <a:schemeClr val="tx1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114300" indent="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  <a:buNone/>
            </a:pPr>
            <a:endParaRPr lang="en-US" altLang="zh-TW" sz="1000" dirty="0">
              <a:solidFill>
                <a:schemeClr val="tx1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114300" indent="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  <a:buNone/>
            </a:pPr>
            <a:endParaRPr lang="en-US" altLang="zh-TW" sz="1000" dirty="0">
              <a:solidFill>
                <a:schemeClr val="tx1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114300" indent="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  <a:buNone/>
            </a:pPr>
            <a:endParaRPr lang="en-US" altLang="zh-TW" sz="1000" dirty="0">
              <a:solidFill>
                <a:schemeClr val="tx1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114300" indent="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  <a:buNone/>
            </a:pPr>
            <a:endParaRPr lang="en-US" altLang="zh-TW" sz="1000" dirty="0">
              <a:solidFill>
                <a:schemeClr val="tx1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114300" indent="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  <a:buNone/>
            </a:pPr>
            <a:endParaRPr lang="en-US" altLang="zh-TW" sz="1000" dirty="0">
              <a:solidFill>
                <a:schemeClr val="tx1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114300" indent="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  <a:buNone/>
            </a:pPr>
            <a:endParaRPr lang="en-US" altLang="zh-TW" sz="1000" dirty="0">
              <a:solidFill>
                <a:schemeClr val="tx1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114300" indent="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  <a:buNone/>
            </a:pPr>
            <a:endParaRPr lang="en-US" altLang="zh-TW" sz="1000" dirty="0">
              <a:solidFill>
                <a:schemeClr val="tx1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114300" indent="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  <a:buNone/>
            </a:pPr>
            <a:endParaRPr lang="en-US" altLang="zh-TW" sz="1000" dirty="0">
              <a:solidFill>
                <a:schemeClr val="tx1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114300" indent="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  <a:buNone/>
            </a:pPr>
            <a:endParaRPr lang="en-US" altLang="zh-TW" sz="1000" dirty="0">
              <a:solidFill>
                <a:schemeClr val="tx1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399E428C-7CCD-AAED-604E-BA82DACAFF0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87E85E0C-F6DF-4C2C-9974-C2547ED92EE1}" type="slidenum">
              <a:rPr lang="zh-TW" altLang="en-US" smtClean="0"/>
              <a:t>7</a:t>
            </a:fld>
            <a:endParaRPr lang="zh-TW" altLang="en-US" dirty="0"/>
          </a:p>
        </p:txBody>
      </p:sp>
      <p:sp>
        <p:nvSpPr>
          <p:cNvPr id="16" name="Google Shape;2366;p43">
            <a:extLst>
              <a:ext uri="{FF2B5EF4-FFF2-40B4-BE49-F238E27FC236}">
                <a16:creationId xmlns:a16="http://schemas.microsoft.com/office/drawing/2014/main" id="{CBA6E3AD-CBD5-1D95-6A0E-547D555DB392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5220" y="212801"/>
            <a:ext cx="8793560" cy="48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14300"/>
            <a:r>
              <a:rPr lang="zh-TW" altLang="en-US" sz="2400" b="1" dirty="0"/>
              <a:t>轉速演算法實現 </a:t>
            </a:r>
            <a:r>
              <a:rPr lang="en-US" altLang="zh-TW" sz="2400" b="1" dirty="0"/>
              <a:t>(RPM Algorithm)</a:t>
            </a:r>
            <a:endParaRPr lang="en-US" altLang="zh-TW" sz="2400" b="1" dirty="0">
              <a:solidFill>
                <a:srgbClr val="3D98D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圓角矩形 11">
            <a:extLst>
              <a:ext uri="{FF2B5EF4-FFF2-40B4-BE49-F238E27FC236}">
                <a16:creationId xmlns:a16="http://schemas.microsoft.com/office/drawing/2014/main" id="{042E141C-50D7-651A-479C-60309EC7014A}"/>
              </a:ext>
            </a:extLst>
          </p:cNvPr>
          <p:cNvSpPr/>
          <p:nvPr/>
        </p:nvSpPr>
        <p:spPr>
          <a:xfrm>
            <a:off x="258419" y="693374"/>
            <a:ext cx="8232281" cy="18000"/>
          </a:xfrm>
          <a:prstGeom prst="roundRect">
            <a:avLst/>
          </a:prstGeom>
          <a:solidFill>
            <a:schemeClr val="bg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E52D6750-68D0-E9EB-5240-E9D42EC11F63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6260" y="823620"/>
            <a:ext cx="3281668" cy="198515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zh-TW" altLang="zh-TW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Google Sans Text"/>
              </a:rPr>
              <a:t>物理模型</a:t>
            </a:r>
            <a:r>
              <a:rPr kumimoji="0" lang="zh-TW" altLang="zh-TW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Google Sans Text"/>
              </a:rPr>
              <a:t>：</a:t>
            </a: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zh-TW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Google Sans Text"/>
              </a:rPr>
              <a:t>         </a:t>
            </a:r>
            <a:r>
              <a:rPr kumimoji="0" lang="zh-TW" altLang="zh-TW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Google Sans Text"/>
              </a:rPr>
              <a:t>馬達</a:t>
            </a:r>
            <a:r>
              <a:rPr kumimoji="0" lang="zh-TW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Google Sans Text"/>
              </a:rPr>
              <a:t>目前設定最大轉速</a:t>
            </a:r>
            <a:r>
              <a:rPr kumimoji="0" lang="en-US" altLang="zh-TW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Google Sans Text"/>
              </a:rPr>
              <a:t>: 4000rpm</a:t>
            </a:r>
            <a:r>
              <a:rPr kumimoji="0" lang="zh-TW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Google Sans Text"/>
              </a:rPr>
              <a:t> </a:t>
            </a:r>
            <a:br>
              <a:rPr kumimoji="0" lang="en-US" altLang="zh-TW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Google Sans Text"/>
              </a:rPr>
            </a:br>
            <a:endParaRPr kumimoji="0" lang="zh-TW" altLang="zh-TW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Google Sans Tex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Char char="•"/>
              <a:tabLst/>
            </a:pPr>
            <a:r>
              <a:rPr kumimoji="0" lang="zh-TW" altLang="zh-TW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Google Sans Text"/>
              </a:rPr>
              <a:t>軟體架構</a:t>
            </a:r>
            <a:r>
              <a:rPr kumimoji="0" lang="zh-TW" altLang="zh-TW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Google Sans Text"/>
              </a:rPr>
              <a:t>：</a:t>
            </a:r>
          </a:p>
          <a:p>
            <a:pPr eaLnBrk="0" fontAlgn="base" hangingPunct="0">
              <a:spcBef>
                <a:spcPct val="0"/>
              </a:spcBef>
              <a:spcAft>
                <a:spcPct val="0"/>
              </a:spcAft>
              <a:buClrTx/>
            </a:pPr>
            <a:r>
              <a:rPr kumimoji="0" lang="zh-TW" altLang="en-US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Google Sans Text"/>
              </a:rPr>
              <a:t>         </a:t>
            </a:r>
            <a:r>
              <a:rPr lang="zh-TW" altLang="en-US" dirty="0">
                <a:solidFill>
                  <a:schemeClr val="tx1"/>
                </a:solidFill>
                <a:latin typeface="Arial" panose="020B0604020202020204" pitchFamily="34" charset="0"/>
                <a:ea typeface="Google Sans Text"/>
              </a:rPr>
              <a:t>設定以全速 </a:t>
            </a:r>
            <a:r>
              <a:rPr lang="en-US" altLang="zh-TW" dirty="0">
                <a:solidFill>
                  <a:schemeClr val="tx1"/>
                </a:solidFill>
                <a:latin typeface="Arial" panose="020B0604020202020204" pitchFamily="34" charset="0"/>
                <a:ea typeface="Google Sans Text"/>
              </a:rPr>
              <a:t>10%</a:t>
            </a:r>
            <a:r>
              <a:rPr lang="zh-TW" altLang="en-US" dirty="0">
                <a:solidFill>
                  <a:schemeClr val="tx1"/>
                </a:solidFill>
                <a:latin typeface="Arial" panose="020B0604020202020204" pitchFamily="34" charset="0"/>
                <a:ea typeface="Google Sans Text"/>
              </a:rPr>
              <a:t>測得</a:t>
            </a:r>
            <a:r>
              <a:rPr lang="en-US" altLang="zh-TW" dirty="0">
                <a:solidFill>
                  <a:schemeClr val="tx1"/>
                </a:solidFill>
                <a:latin typeface="Arial" panose="020B0604020202020204" pitchFamily="34" charset="0"/>
                <a:ea typeface="Google Sans Text"/>
              </a:rPr>
              <a:t>rpm = 375</a:t>
            </a:r>
            <a:br>
              <a:rPr lang="en-US" altLang="zh-TW" dirty="0">
                <a:solidFill>
                  <a:schemeClr val="tx1"/>
                </a:solidFill>
                <a:latin typeface="Arial" panose="020B0604020202020204" pitchFamily="34" charset="0"/>
                <a:ea typeface="Google Sans Text"/>
              </a:rPr>
            </a:br>
            <a:r>
              <a:rPr lang="en-US" altLang="zh-TW" dirty="0">
                <a:solidFill>
                  <a:schemeClr val="tx1"/>
                </a:solidFill>
                <a:latin typeface="Arial" panose="020B0604020202020204" pitchFamily="34" charset="0"/>
                <a:ea typeface="Google Sans Text"/>
              </a:rPr>
              <a:t>         </a:t>
            </a:r>
            <a:r>
              <a:rPr lang="zh-TW" altLang="en-US" dirty="0">
                <a:solidFill>
                  <a:schemeClr val="tx1"/>
                </a:solidFill>
                <a:latin typeface="Arial" panose="020B0604020202020204" pitchFamily="34" charset="0"/>
                <a:ea typeface="Google Sans Text"/>
              </a:rPr>
              <a:t>設定以全速 </a:t>
            </a:r>
            <a:r>
              <a:rPr lang="en-US" altLang="zh-TW" dirty="0">
                <a:solidFill>
                  <a:schemeClr val="tx1"/>
                </a:solidFill>
                <a:latin typeface="Arial" panose="020B0604020202020204" pitchFamily="34" charset="0"/>
                <a:ea typeface="Google Sans Text"/>
              </a:rPr>
              <a:t>50%</a:t>
            </a:r>
            <a:r>
              <a:rPr lang="zh-TW" altLang="en-US" dirty="0">
                <a:solidFill>
                  <a:schemeClr val="tx1"/>
                </a:solidFill>
                <a:latin typeface="Arial" panose="020B0604020202020204" pitchFamily="34" charset="0"/>
                <a:ea typeface="Google Sans Text"/>
              </a:rPr>
              <a:t>測得</a:t>
            </a:r>
            <a:r>
              <a:rPr lang="en-US" altLang="zh-TW" dirty="0">
                <a:solidFill>
                  <a:schemeClr val="tx1"/>
                </a:solidFill>
                <a:latin typeface="Arial" panose="020B0604020202020204" pitchFamily="34" charset="0"/>
                <a:ea typeface="Google Sans Text"/>
              </a:rPr>
              <a:t>rpm = 2075</a:t>
            </a:r>
            <a:br>
              <a:rPr lang="en-US" altLang="zh-TW" dirty="0">
                <a:solidFill>
                  <a:schemeClr val="tx1"/>
                </a:solidFill>
                <a:latin typeface="Arial" panose="020B0604020202020204" pitchFamily="34" charset="0"/>
                <a:ea typeface="Google Sans Text"/>
              </a:rPr>
            </a:br>
            <a:endParaRPr lang="zh-TW" altLang="zh-TW" dirty="0">
              <a:solidFill>
                <a:schemeClr val="tx1"/>
              </a:solidFill>
              <a:latin typeface="Arial" panose="020B0604020202020204" pitchFamily="34" charset="0"/>
              <a:ea typeface="Google Sans Tex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zh-TW" altLang="zh-TW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Google Sans Tex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zh-TW" altLang="zh-TW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11" name="IMG_3979">
            <a:hlinkClick r:id="" action="ppaction://media"/>
            <a:extLst>
              <a:ext uri="{FF2B5EF4-FFF2-40B4-BE49-F238E27FC236}">
                <a16:creationId xmlns:a16="http://schemas.microsoft.com/office/drawing/2014/main" id="{7E466811-F71C-B660-DB02-FB1E268906C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316614" y="2377217"/>
            <a:ext cx="4067175" cy="2286000"/>
          </a:xfrm>
          <a:prstGeom prst="rect">
            <a:avLst/>
          </a:prstGeom>
        </p:spPr>
      </p:pic>
      <p:pic>
        <p:nvPicPr>
          <p:cNvPr id="15" name="圖片 14">
            <a:extLst>
              <a:ext uri="{FF2B5EF4-FFF2-40B4-BE49-F238E27FC236}">
                <a16:creationId xmlns:a16="http://schemas.microsoft.com/office/drawing/2014/main" id="{138BB28C-538B-274F-1E36-A4FA11616B9F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4514095" y="1290442"/>
            <a:ext cx="2009629" cy="2863630"/>
          </a:xfrm>
          <a:prstGeom prst="rect">
            <a:avLst/>
          </a:prstGeom>
        </p:spPr>
      </p:pic>
      <p:pic>
        <p:nvPicPr>
          <p:cNvPr id="18" name="圖片 17">
            <a:extLst>
              <a:ext uri="{FF2B5EF4-FFF2-40B4-BE49-F238E27FC236}">
                <a16:creationId xmlns:a16="http://schemas.microsoft.com/office/drawing/2014/main" id="{7B9BC862-4F61-4B43-DDEE-5717E88446F8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6555583" y="1290442"/>
            <a:ext cx="1960850" cy="38116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89913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371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5">
          <a:extLst>
            <a:ext uri="{FF2B5EF4-FFF2-40B4-BE49-F238E27FC236}">
              <a16:creationId xmlns:a16="http://schemas.microsoft.com/office/drawing/2014/main" id="{6C7105FA-B2F5-7A23-4CEE-65BABE158A1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0EECB8B0-C7C0-293A-0CD7-AEF2485B5252}"/>
              </a:ext>
            </a:extLst>
          </p:cNvPr>
          <p:cNvGrpSpPr/>
          <p:nvPr/>
        </p:nvGrpSpPr>
        <p:grpSpPr>
          <a:xfrm>
            <a:off x="8580151" y="-33900"/>
            <a:ext cx="588134" cy="5203797"/>
            <a:chOff x="8580151" y="-33900"/>
            <a:chExt cx="588134" cy="5203797"/>
          </a:xfrm>
        </p:grpSpPr>
        <p:grpSp>
          <p:nvGrpSpPr>
            <p:cNvPr id="5" name="群組 11">
              <a:extLst>
                <a:ext uri="{FF2B5EF4-FFF2-40B4-BE49-F238E27FC236}">
                  <a16:creationId xmlns:a16="http://schemas.microsoft.com/office/drawing/2014/main" id="{E23F97BA-9A86-DC57-AAD2-025EE061288A}"/>
                </a:ext>
              </a:extLst>
            </p:cNvPr>
            <p:cNvGrpSpPr/>
            <p:nvPr/>
          </p:nvGrpSpPr>
          <p:grpSpPr>
            <a:xfrm>
              <a:off x="8596126" y="-33900"/>
              <a:ext cx="543768" cy="5203797"/>
              <a:chOff x="8596126" y="-33900"/>
              <a:chExt cx="543768" cy="5203797"/>
            </a:xfrm>
          </p:grpSpPr>
          <p:sp>
            <p:nvSpPr>
              <p:cNvPr id="8" name="Google Shape;57;p15">
                <a:extLst>
                  <a:ext uri="{FF2B5EF4-FFF2-40B4-BE49-F238E27FC236}">
                    <a16:creationId xmlns:a16="http://schemas.microsoft.com/office/drawing/2014/main" id="{073A7BAD-0881-2CBC-E7B4-36076F737876}"/>
                  </a:ext>
                </a:extLst>
              </p:cNvPr>
              <p:cNvSpPr/>
              <p:nvPr/>
            </p:nvSpPr>
            <p:spPr>
              <a:xfrm>
                <a:off x="8599894" y="-33900"/>
                <a:ext cx="540000" cy="5203797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166415" extrusionOk="0">
                    <a:moveTo>
                      <a:pt x="751" y="1"/>
                    </a:moveTo>
                    <a:cubicBezTo>
                      <a:pt x="346" y="1"/>
                      <a:pt x="1" y="334"/>
                      <a:pt x="1" y="751"/>
                    </a:cubicBezTo>
                    <a:lnTo>
                      <a:pt x="1" y="165664"/>
                    </a:lnTo>
                    <a:cubicBezTo>
                      <a:pt x="1" y="166081"/>
                      <a:pt x="334" y="166414"/>
                      <a:pt x="751" y="166414"/>
                    </a:cubicBezTo>
                    <a:cubicBezTo>
                      <a:pt x="1167" y="166414"/>
                      <a:pt x="1513" y="166081"/>
                      <a:pt x="1513" y="165664"/>
                    </a:cubicBezTo>
                    <a:lnTo>
                      <a:pt x="1513" y="751"/>
                    </a:lnTo>
                    <a:cubicBezTo>
                      <a:pt x="1513" y="334"/>
                      <a:pt x="1167" y="1"/>
                      <a:pt x="751" y="1"/>
                    </a:cubicBezTo>
                    <a:close/>
                  </a:path>
                </a:pathLst>
              </a:custGeom>
              <a:solidFill>
                <a:srgbClr val="C8E4FA"/>
              </a:solidFill>
              <a:ln>
                <a:solidFill>
                  <a:srgbClr val="C8E4FA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pic>
            <p:nvPicPr>
              <p:cNvPr id="9" name="圖片 13">
                <a:extLst>
                  <a:ext uri="{FF2B5EF4-FFF2-40B4-BE49-F238E27FC236}">
                    <a16:creationId xmlns:a16="http://schemas.microsoft.com/office/drawing/2014/main" id="{4589E7D9-12D7-F2A9-FC1F-E0B424E3C0E0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8596126" y="3858499"/>
                <a:ext cx="540000" cy="831600"/>
              </a:xfrm>
              <a:prstGeom prst="rect">
                <a:avLst/>
              </a:prstGeom>
            </p:spPr>
          </p:pic>
        </p:grpSp>
        <p:pic>
          <p:nvPicPr>
            <p:cNvPr id="6" name="圖片 3">
              <a:extLst>
                <a:ext uri="{FF2B5EF4-FFF2-40B4-BE49-F238E27FC236}">
                  <a16:creationId xmlns:a16="http://schemas.microsoft.com/office/drawing/2014/main" id="{BC1345C4-1E95-CEEF-06A8-F8C963D1AED2}"/>
                </a:ext>
              </a:extLst>
            </p:cNvPr>
            <p:cNvPicPr>
              <a:picLocks noChangeAspect="1"/>
            </p:cNvPicPr>
            <p:nvPr/>
          </p:nvPicPr>
          <p:blipFill>
            <a:blip r:embed="rId6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8580151" y="2933598"/>
              <a:ext cx="588134" cy="394624"/>
            </a:xfrm>
            <a:prstGeom prst="rect">
              <a:avLst/>
            </a:prstGeom>
          </p:spPr>
        </p:pic>
        <p:pic>
          <p:nvPicPr>
            <p:cNvPr id="7" name="圖片 4">
              <a:extLst>
                <a:ext uri="{FF2B5EF4-FFF2-40B4-BE49-F238E27FC236}">
                  <a16:creationId xmlns:a16="http://schemas.microsoft.com/office/drawing/2014/main" id="{B411DD53-67B1-1AD7-41E8-E9EA504324C6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BEBA8EAE-BF5A-486C-A8C5-ECC9F3942E4B}">
                  <a14:imgProps xmlns:a14="http://schemas.microsoft.com/office/drawing/2010/main">
                    <a14:imgLayer r:embed="rId8">
                      <a14:imgEffect>
                        <a14:backgroundRemoval t="5816" b="98440" l="368" r="32138">
                          <a14:foregroundMark x1="12782" y1="67518" x2="12782" y2="67518"/>
                          <a14:foregroundMark x1="8874" y1="69220" x2="8874" y2="69220"/>
                          <a14:foregroundMark x1="13609" y1="67092" x2="13609" y2="67092"/>
                          <a14:foregroundMark x1="14437" y1="64539" x2="14437" y2="64539"/>
                          <a14:foregroundMark x1="21149" y1="64113" x2="21149" y2="64113"/>
                          <a14:foregroundMark x1="24598" y1="60851" x2="24598" y2="60851"/>
                          <a14:foregroundMark x1="26851" y1="70355" x2="26851" y2="70355"/>
                          <a14:foregroundMark x1="27908" y1="86099" x2="27908" y2="86099"/>
                          <a14:foregroundMark x1="23264" y1="86383" x2="20920" y2="66383"/>
                          <a14:foregroundMark x1="25425" y1="76596" x2="18897" y2="58723"/>
                          <a14:foregroundMark x1="18437" y1="60567" x2="19862" y2="78440"/>
                          <a14:foregroundMark x1="19632" y1="83121" x2="24828" y2="88936"/>
                          <a14:foregroundMark x1="25747" y1="93050" x2="30161" y2="63830"/>
                          <a14:foregroundMark x1="29563" y1="60851" x2="23034" y2="52908"/>
                          <a14:foregroundMark x1="22115" y1="22270" x2="14529" y2="13191"/>
                          <a14:foregroundMark x1="15126" y1="19007" x2="11586" y2="25957"/>
                          <a14:foregroundMark x1="11816" y1="28511" x2="18805" y2="33901"/>
                          <a14:foregroundMark x1="21287" y1="35319" x2="13103" y2="41560"/>
                          <a14:foregroundMark x1="11218" y1="44823" x2="15954" y2="49645"/>
                          <a14:foregroundMark x1="22437" y1="37589" x2="16322" y2="50638"/>
                          <a14:foregroundMark x1="16184" y1="44823" x2="9333" y2="21560"/>
                          <a14:foregroundMark x1="11678" y1="58014" x2="3310" y2="77730"/>
                          <a14:foregroundMark x1="4276" y1="61560" x2="11356" y2="90780"/>
                          <a14:foregroundMark x1="14161" y1="81986" x2="7448" y2="66383"/>
                          <a14:foregroundMark x1="9103" y1="54326" x2="2943" y2="59858"/>
                          <a14:foregroundMark x1="3310" y1="62411" x2="2345" y2="69645"/>
                          <a14:foregroundMark x1="2345" y1="76170" x2="2943" y2="83121"/>
                          <a14:foregroundMark x1="5333" y1="86383" x2="8506" y2="91489"/>
                          <a14:foregroundMark x1="11356" y1="90780" x2="14161" y2="78440"/>
                          <a14:foregroundMark x1="14529" y1="75177" x2="13333" y2="59007"/>
                          <a14:foregroundMark x1="15494" y1="14894" x2="10621" y2="21560"/>
                          <a14:foregroundMark x1="10299" y1="26950" x2="10989" y2="39716"/>
                          <a14:foregroundMark x1="11586" y1="42695" x2="15816" y2="51064"/>
                          <a14:foregroundMark x1="23816" y1="55603" x2="20138" y2="62128"/>
                          <a14:foregroundMark x1="20736" y1="60851" x2="29747" y2="78440"/>
                          <a14:foregroundMark x1="18069" y1="21135" x2="21563" y2="33050"/>
                          <a14:foregroundMark x1="21057" y1="44823" x2="17563" y2="49220"/>
                          <a14:foregroundMark x1="18621" y1="46667" x2="20644" y2="52199"/>
                          <a14:foregroundMark x1="21057" y1="53617" x2="20920" y2="59858"/>
                          <a14:foregroundMark x1="7724" y1="49645" x2="4966" y2="53901"/>
                          <a14:backgroundMark x1="10023" y1="9787" x2="10023" y2="9787"/>
                          <a14:backgroundMark x1="4506" y1="34610" x2="4506" y2="34610"/>
                          <a14:backgroundMark x1="28736" y1="31064" x2="28736" y2="31064"/>
                          <a14:backgroundMark x1="17149" y1="90780" x2="17149" y2="90780"/>
                          <a14:backgroundMark x1="4368" y1="94043" x2="4368" y2="9404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7422"/>
            <a:stretch/>
          </p:blipFill>
          <p:spPr>
            <a:xfrm>
              <a:off x="8623926" y="3336314"/>
              <a:ext cx="484400" cy="481957"/>
            </a:xfrm>
            <a:prstGeom prst="rect">
              <a:avLst/>
            </a:prstGeom>
          </p:spPr>
        </p:pic>
      </p:grp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D15A7B89-AE55-73CE-6FFD-46A4F56E6E6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87E85E0C-F6DF-4C2C-9974-C2547ED92EE1}" type="slidenum">
              <a:rPr lang="zh-TW" altLang="en-US" smtClean="0"/>
              <a:t>8</a:t>
            </a:fld>
            <a:endParaRPr lang="zh-TW" altLang="en-US" dirty="0"/>
          </a:p>
        </p:txBody>
      </p:sp>
      <p:sp>
        <p:nvSpPr>
          <p:cNvPr id="16" name="Google Shape;2366;p43">
            <a:extLst>
              <a:ext uri="{FF2B5EF4-FFF2-40B4-BE49-F238E27FC236}">
                <a16:creationId xmlns:a16="http://schemas.microsoft.com/office/drawing/2014/main" id="{A57D163E-8EB1-7EB4-8CCF-6C997287A35C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5220" y="212801"/>
            <a:ext cx="8793560" cy="48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14300"/>
            <a:r>
              <a:rPr lang="zh-TW" altLang="en-US" sz="2400" b="1" dirty="0"/>
              <a:t>階梯響應與抗擾動測試 </a:t>
            </a:r>
            <a:r>
              <a:rPr lang="en-US" altLang="zh-TW" sz="2400" b="1" dirty="0"/>
              <a:t>(Step Response)</a:t>
            </a:r>
            <a:endParaRPr lang="en-US" altLang="zh-TW" sz="2400" b="1" dirty="0">
              <a:solidFill>
                <a:srgbClr val="3D98D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圓角矩形 11">
            <a:extLst>
              <a:ext uri="{FF2B5EF4-FFF2-40B4-BE49-F238E27FC236}">
                <a16:creationId xmlns:a16="http://schemas.microsoft.com/office/drawing/2014/main" id="{63F7BB77-4DDE-9B6F-D48D-3CE34E5CC714}"/>
              </a:ext>
            </a:extLst>
          </p:cNvPr>
          <p:cNvSpPr/>
          <p:nvPr/>
        </p:nvSpPr>
        <p:spPr>
          <a:xfrm>
            <a:off x="258419" y="693374"/>
            <a:ext cx="8232281" cy="18000"/>
          </a:xfrm>
          <a:prstGeom prst="roundRect">
            <a:avLst/>
          </a:prstGeom>
          <a:solidFill>
            <a:schemeClr val="bg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10" name="Rectangle 1">
            <a:extLst>
              <a:ext uri="{FF2B5EF4-FFF2-40B4-BE49-F238E27FC236}">
                <a16:creationId xmlns:a16="http://schemas.microsoft.com/office/drawing/2014/main" id="{00BAF2B1-C22C-10C4-EC54-EA63D066C0FC}"/>
              </a:ext>
            </a:extLst>
          </p:cNvPr>
          <p:cNvSpPr>
            <a:spLocks noChangeArrowheads="1"/>
          </p:cNvSpPr>
          <p:nvPr/>
        </p:nvSpPr>
        <p:spPr bwMode="auto">
          <a:xfrm>
            <a:off x="296920" y="814499"/>
            <a:ext cx="7050328" cy="9079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kumimoji="0" lang="zh-TW" altLang="zh-TW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Google Sans Text"/>
              </a:rPr>
              <a:t>追隨</a:t>
            </a:r>
            <a:r>
              <a:rPr kumimoji="0" lang="zh-TW" altLang="en-US" b="1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Google Sans Text"/>
              </a:rPr>
              <a:t>目標</a:t>
            </a:r>
            <a:r>
              <a:rPr kumimoji="0" lang="zh-TW" altLang="zh-TW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Google Sans Text"/>
              </a:rPr>
              <a:t>：</a:t>
            </a:r>
            <a:r>
              <a:rPr lang="zh-TW" altLang="en-US" dirty="0">
                <a:solidFill>
                  <a:schemeClr val="tx1"/>
                </a:solidFill>
                <a:latin typeface="Arial" panose="020B0604020202020204" pitchFamily="34" charset="0"/>
                <a:ea typeface="Google Sans Text"/>
              </a:rPr>
              <a:t>橘</a:t>
            </a:r>
            <a:r>
              <a:rPr kumimoji="0" lang="zh-TW" altLang="zh-TW" b="0" i="0" u="none" strike="noStrike" cap="none" normalizeH="0" baseline="0" dirty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  <a:ea typeface="Google Sans Text"/>
              </a:rPr>
              <a:t>線 (實際值) 與 藍線 (目標值) 完美重疊，無明顯延遲或超調 (Overshoot)。</a:t>
            </a:r>
            <a:endParaRPr kumimoji="0" lang="en-US" altLang="zh-TW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Google Sans Tex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r>
              <a:rPr lang="zh-TW" altLang="en-US" b="1" dirty="0">
                <a:solidFill>
                  <a:schemeClr val="tx1"/>
                </a:solidFill>
                <a:latin typeface="Arial" panose="020B0604020202020204" pitchFamily="34" charset="0"/>
                <a:ea typeface="Google Sans Text"/>
              </a:rPr>
              <a:t>結論</a:t>
            </a:r>
            <a:r>
              <a:rPr lang="zh-TW" altLang="en-US" dirty="0">
                <a:solidFill>
                  <a:schemeClr val="tx1"/>
                </a:solidFill>
                <a:latin typeface="Arial" panose="020B0604020202020204" pitchFamily="34" charset="0"/>
                <a:ea typeface="Google Sans Text"/>
              </a:rPr>
              <a:t> </a:t>
            </a:r>
            <a:r>
              <a:rPr lang="en-US" altLang="zh-TW" dirty="0">
                <a:solidFill>
                  <a:schemeClr val="tx1"/>
                </a:solidFill>
                <a:latin typeface="Arial" panose="020B0604020202020204" pitchFamily="34" charset="0"/>
                <a:ea typeface="Google Sans Text"/>
              </a:rPr>
              <a:t>:</a:t>
            </a:r>
            <a:r>
              <a:rPr lang="zh-TW" altLang="en-US" dirty="0">
                <a:solidFill>
                  <a:schemeClr val="tx1"/>
                </a:solidFill>
                <a:latin typeface="Arial" panose="020B0604020202020204" pitchFamily="34" charset="0"/>
                <a:ea typeface="Google Sans Text"/>
              </a:rPr>
              <a:t> 離目標還很遠，需要調整</a:t>
            </a:r>
            <a:r>
              <a:rPr lang="en-US" altLang="zh-TW" dirty="0">
                <a:solidFill>
                  <a:schemeClr val="tx1"/>
                </a:solidFill>
                <a:latin typeface="Arial" panose="020B0604020202020204" pitchFamily="34" charset="0"/>
                <a:ea typeface="Google Sans Text"/>
              </a:rPr>
              <a:t>PID</a:t>
            </a:r>
            <a:r>
              <a:rPr lang="zh-TW" altLang="en-US" dirty="0">
                <a:solidFill>
                  <a:schemeClr val="tx1"/>
                </a:solidFill>
                <a:latin typeface="Arial" panose="020B0604020202020204" pitchFamily="34" charset="0"/>
                <a:ea typeface="Google Sans Text"/>
              </a:rPr>
              <a:t>參數來達到目標。</a:t>
            </a:r>
            <a:endParaRPr kumimoji="0" lang="en-US" altLang="zh-TW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Google Sans Tex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en-US" altLang="zh-TW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Google Sans Text"/>
            </a:endParaRPr>
          </a:p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tabLst/>
            </a:pPr>
            <a:endParaRPr kumimoji="0" lang="zh-TW" altLang="zh-TW" b="0" i="0" u="none" strike="noStrike" cap="none" normalizeH="0" baseline="0" dirty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  <a:ea typeface="Google Sans Text"/>
            </a:endParaRPr>
          </a:p>
        </p:txBody>
      </p:sp>
      <p:pic>
        <p:nvPicPr>
          <p:cNvPr id="11" name="螢幕錄製 2026-01-08 194507">
            <a:hlinkClick r:id="" action="ppaction://media"/>
            <a:extLst>
              <a:ext uri="{FF2B5EF4-FFF2-40B4-BE49-F238E27FC236}">
                <a16:creationId xmlns:a16="http://schemas.microsoft.com/office/drawing/2014/main" id="{6C581253-8A8F-5E96-25A1-B3AA932324F6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1538243" y="1299305"/>
            <a:ext cx="5691093" cy="33907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73839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4645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1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1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1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1"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65">
          <a:extLst>
            <a:ext uri="{FF2B5EF4-FFF2-40B4-BE49-F238E27FC236}">
              <a16:creationId xmlns:a16="http://schemas.microsoft.com/office/drawing/2014/main" id="{76648E3B-6D41-6E08-9598-6390EA807C7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Group 3">
            <a:extLst>
              <a:ext uri="{FF2B5EF4-FFF2-40B4-BE49-F238E27FC236}">
                <a16:creationId xmlns:a16="http://schemas.microsoft.com/office/drawing/2014/main" id="{8D3250CF-7AA3-4C8F-F65A-AE3603900D6D}"/>
              </a:ext>
            </a:extLst>
          </p:cNvPr>
          <p:cNvGrpSpPr/>
          <p:nvPr/>
        </p:nvGrpSpPr>
        <p:grpSpPr>
          <a:xfrm>
            <a:off x="8580151" y="-33900"/>
            <a:ext cx="588134" cy="5203797"/>
            <a:chOff x="8580151" y="-33900"/>
            <a:chExt cx="588134" cy="5203797"/>
          </a:xfrm>
        </p:grpSpPr>
        <p:grpSp>
          <p:nvGrpSpPr>
            <p:cNvPr id="5" name="群組 11">
              <a:extLst>
                <a:ext uri="{FF2B5EF4-FFF2-40B4-BE49-F238E27FC236}">
                  <a16:creationId xmlns:a16="http://schemas.microsoft.com/office/drawing/2014/main" id="{EB9E05A3-5D80-7ABB-4CBD-0BC5E9C55028}"/>
                </a:ext>
              </a:extLst>
            </p:cNvPr>
            <p:cNvGrpSpPr/>
            <p:nvPr/>
          </p:nvGrpSpPr>
          <p:grpSpPr>
            <a:xfrm>
              <a:off x="8596126" y="-33900"/>
              <a:ext cx="543768" cy="5203797"/>
              <a:chOff x="8596126" y="-33900"/>
              <a:chExt cx="543768" cy="5203797"/>
            </a:xfrm>
          </p:grpSpPr>
          <p:sp>
            <p:nvSpPr>
              <p:cNvPr id="8" name="Google Shape;57;p15">
                <a:extLst>
                  <a:ext uri="{FF2B5EF4-FFF2-40B4-BE49-F238E27FC236}">
                    <a16:creationId xmlns:a16="http://schemas.microsoft.com/office/drawing/2014/main" id="{163F3572-75E9-9123-A6CD-4FA5F3611BAA}"/>
                  </a:ext>
                </a:extLst>
              </p:cNvPr>
              <p:cNvSpPr/>
              <p:nvPr/>
            </p:nvSpPr>
            <p:spPr>
              <a:xfrm>
                <a:off x="8599894" y="-33900"/>
                <a:ext cx="540000" cy="5203797"/>
              </a:xfrm>
              <a:custGeom>
                <a:avLst/>
                <a:gdLst/>
                <a:ahLst/>
                <a:cxnLst/>
                <a:rect l="l" t="t" r="r" b="b"/>
                <a:pathLst>
                  <a:path w="1513" h="166415" extrusionOk="0">
                    <a:moveTo>
                      <a:pt x="751" y="1"/>
                    </a:moveTo>
                    <a:cubicBezTo>
                      <a:pt x="346" y="1"/>
                      <a:pt x="1" y="334"/>
                      <a:pt x="1" y="751"/>
                    </a:cubicBezTo>
                    <a:lnTo>
                      <a:pt x="1" y="165664"/>
                    </a:lnTo>
                    <a:cubicBezTo>
                      <a:pt x="1" y="166081"/>
                      <a:pt x="334" y="166414"/>
                      <a:pt x="751" y="166414"/>
                    </a:cubicBezTo>
                    <a:cubicBezTo>
                      <a:pt x="1167" y="166414"/>
                      <a:pt x="1513" y="166081"/>
                      <a:pt x="1513" y="165664"/>
                    </a:cubicBezTo>
                    <a:lnTo>
                      <a:pt x="1513" y="751"/>
                    </a:lnTo>
                    <a:cubicBezTo>
                      <a:pt x="1513" y="334"/>
                      <a:pt x="1167" y="1"/>
                      <a:pt x="751" y="1"/>
                    </a:cubicBezTo>
                    <a:close/>
                  </a:path>
                </a:pathLst>
              </a:custGeom>
              <a:solidFill>
                <a:srgbClr val="C8E4FA"/>
              </a:solidFill>
              <a:ln>
                <a:solidFill>
                  <a:srgbClr val="C8E4FA"/>
                </a:solidFill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ctr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Fira Sans Extra Condensed"/>
                  <a:ea typeface="Fira Sans Extra Condensed"/>
                  <a:cs typeface="Fira Sans Extra Condensed"/>
                  <a:sym typeface="Fira Sans Extra Condensed"/>
                </a:endParaRPr>
              </a:p>
            </p:txBody>
          </p:sp>
          <p:pic>
            <p:nvPicPr>
              <p:cNvPr id="9" name="圖片 13">
                <a:extLst>
                  <a:ext uri="{FF2B5EF4-FFF2-40B4-BE49-F238E27FC236}">
                    <a16:creationId xmlns:a16="http://schemas.microsoft.com/office/drawing/2014/main" id="{37DC8D28-66DB-9945-78BE-31B5D1933218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8596126" y="3858499"/>
                <a:ext cx="540000" cy="831600"/>
              </a:xfrm>
              <a:prstGeom prst="rect">
                <a:avLst/>
              </a:prstGeom>
            </p:spPr>
          </p:pic>
        </p:grpSp>
        <p:pic>
          <p:nvPicPr>
            <p:cNvPr id="6" name="圖片 3">
              <a:extLst>
                <a:ext uri="{FF2B5EF4-FFF2-40B4-BE49-F238E27FC236}">
                  <a16:creationId xmlns:a16="http://schemas.microsoft.com/office/drawing/2014/main" id="{F1250723-8359-2B9A-E261-3AA38EDFA450}"/>
                </a:ext>
              </a:extLst>
            </p:cNvPr>
            <p:cNvPicPr>
              <a:picLocks noChangeAspect="1"/>
            </p:cNvPicPr>
            <p:nvPr/>
          </p:nvPicPr>
          <p:blipFill>
            <a:blip r:embed="rId4">
              <a:clrChange>
                <a:clrFrom>
                  <a:srgbClr val="FFFFFF"/>
                </a:clrFrom>
                <a:clrTo>
                  <a:srgbClr val="FFFFFF">
                    <a:alpha val="0"/>
                  </a:srgbClr>
                </a:clrTo>
              </a:clrChange>
            </a:blip>
            <a:stretch>
              <a:fillRect/>
            </a:stretch>
          </p:blipFill>
          <p:spPr>
            <a:xfrm>
              <a:off x="8580151" y="2933598"/>
              <a:ext cx="588134" cy="394624"/>
            </a:xfrm>
            <a:prstGeom prst="rect">
              <a:avLst/>
            </a:prstGeom>
          </p:spPr>
        </p:pic>
        <p:pic>
          <p:nvPicPr>
            <p:cNvPr id="7" name="圖片 4">
              <a:extLst>
                <a:ext uri="{FF2B5EF4-FFF2-40B4-BE49-F238E27FC236}">
                  <a16:creationId xmlns:a16="http://schemas.microsoft.com/office/drawing/2014/main" id="{A8670A5C-713E-A65E-BB52-560E94D503E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 cstate="print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5816" b="98440" l="368" r="32138">
                          <a14:foregroundMark x1="12782" y1="67518" x2="12782" y2="67518"/>
                          <a14:foregroundMark x1="8874" y1="69220" x2="8874" y2="69220"/>
                          <a14:foregroundMark x1="13609" y1="67092" x2="13609" y2="67092"/>
                          <a14:foregroundMark x1="14437" y1="64539" x2="14437" y2="64539"/>
                          <a14:foregroundMark x1="21149" y1="64113" x2="21149" y2="64113"/>
                          <a14:foregroundMark x1="24598" y1="60851" x2="24598" y2="60851"/>
                          <a14:foregroundMark x1="26851" y1="70355" x2="26851" y2="70355"/>
                          <a14:foregroundMark x1="27908" y1="86099" x2="27908" y2="86099"/>
                          <a14:foregroundMark x1="23264" y1="86383" x2="20920" y2="66383"/>
                          <a14:foregroundMark x1="25425" y1="76596" x2="18897" y2="58723"/>
                          <a14:foregroundMark x1="18437" y1="60567" x2="19862" y2="78440"/>
                          <a14:foregroundMark x1="19632" y1="83121" x2="24828" y2="88936"/>
                          <a14:foregroundMark x1="25747" y1="93050" x2="30161" y2="63830"/>
                          <a14:foregroundMark x1="29563" y1="60851" x2="23034" y2="52908"/>
                          <a14:foregroundMark x1="22115" y1="22270" x2="14529" y2="13191"/>
                          <a14:foregroundMark x1="15126" y1="19007" x2="11586" y2="25957"/>
                          <a14:foregroundMark x1="11816" y1="28511" x2="18805" y2="33901"/>
                          <a14:foregroundMark x1="21287" y1="35319" x2="13103" y2="41560"/>
                          <a14:foregroundMark x1="11218" y1="44823" x2="15954" y2="49645"/>
                          <a14:foregroundMark x1="22437" y1="37589" x2="16322" y2="50638"/>
                          <a14:foregroundMark x1="16184" y1="44823" x2="9333" y2="21560"/>
                          <a14:foregroundMark x1="11678" y1="58014" x2="3310" y2="77730"/>
                          <a14:foregroundMark x1="4276" y1="61560" x2="11356" y2="90780"/>
                          <a14:foregroundMark x1="14161" y1="81986" x2="7448" y2="66383"/>
                          <a14:foregroundMark x1="9103" y1="54326" x2="2943" y2="59858"/>
                          <a14:foregroundMark x1="3310" y1="62411" x2="2345" y2="69645"/>
                          <a14:foregroundMark x1="2345" y1="76170" x2="2943" y2="83121"/>
                          <a14:foregroundMark x1="5333" y1="86383" x2="8506" y2="91489"/>
                          <a14:foregroundMark x1="11356" y1="90780" x2="14161" y2="78440"/>
                          <a14:foregroundMark x1="14529" y1="75177" x2="13333" y2="59007"/>
                          <a14:foregroundMark x1="15494" y1="14894" x2="10621" y2="21560"/>
                          <a14:foregroundMark x1="10299" y1="26950" x2="10989" y2="39716"/>
                          <a14:foregroundMark x1="11586" y1="42695" x2="15816" y2="51064"/>
                          <a14:foregroundMark x1="23816" y1="55603" x2="20138" y2="62128"/>
                          <a14:foregroundMark x1="20736" y1="60851" x2="29747" y2="78440"/>
                          <a14:foregroundMark x1="18069" y1="21135" x2="21563" y2="33050"/>
                          <a14:foregroundMark x1="21057" y1="44823" x2="17563" y2="49220"/>
                          <a14:foregroundMark x1="18621" y1="46667" x2="20644" y2="52199"/>
                          <a14:foregroundMark x1="21057" y1="53617" x2="20920" y2="59858"/>
                          <a14:foregroundMark x1="7724" y1="49645" x2="4966" y2="53901"/>
                          <a14:backgroundMark x1="10023" y1="9787" x2="10023" y2="9787"/>
                          <a14:backgroundMark x1="4506" y1="34610" x2="4506" y2="34610"/>
                          <a14:backgroundMark x1="28736" y1="31064" x2="28736" y2="31064"/>
                          <a14:backgroundMark x1="17149" y1="90780" x2="17149" y2="90780"/>
                          <a14:backgroundMark x1="4368" y1="94043" x2="4368" y2="94043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r="67422"/>
            <a:stretch/>
          </p:blipFill>
          <p:spPr>
            <a:xfrm>
              <a:off x="8623926" y="3336314"/>
              <a:ext cx="484400" cy="481957"/>
            </a:xfrm>
            <a:prstGeom prst="rect">
              <a:avLst/>
            </a:prstGeom>
          </p:spPr>
        </p:pic>
      </p:grpSp>
      <p:sp>
        <p:nvSpPr>
          <p:cNvPr id="3" name="文字版面配置區 2">
            <a:extLst>
              <a:ext uri="{FF2B5EF4-FFF2-40B4-BE49-F238E27FC236}">
                <a16:creationId xmlns:a16="http://schemas.microsoft.com/office/drawing/2014/main" id="{CC5C1A82-50E1-C30C-15D8-E2EE6D3120AA}"/>
              </a:ext>
            </a:extLst>
          </p:cNvPr>
          <p:cNvSpPr txBox="1">
            <a:spLocks/>
          </p:cNvSpPr>
          <p:nvPr/>
        </p:nvSpPr>
        <p:spPr>
          <a:xfrm>
            <a:off x="254651" y="711373"/>
            <a:ext cx="7395829" cy="39787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3048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marR="0" lvl="1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marR="0" lvl="2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marR="0" lvl="3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marR="0" lvl="4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marR="0" lvl="5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marR="0" lvl="6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●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marR="0" lvl="7" indent="-304800" algn="l" rtl="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434343"/>
              </a:buClr>
              <a:buSzPts val="1200"/>
              <a:buFont typeface="Roboto"/>
              <a:buChar char="○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marR="0" lvl="8" indent="-304800" algn="l" rtl="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434343"/>
              </a:buClr>
              <a:buSzPts val="1200"/>
              <a:buFont typeface="Roboto"/>
              <a:buChar char="■"/>
              <a:defRPr sz="1200" b="0" i="0" u="none" strike="noStrike" cap="none">
                <a:solidFill>
                  <a:srgbClr val="434343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indent="-34290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  <a:buFont typeface="+mj-lt"/>
              <a:buAutoNum type="arabicPeriod"/>
            </a:pP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平台移植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：將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Arduino 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驗證成功的邏輯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(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中斷處理、狀態機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) 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移植至 </a:t>
            </a:r>
            <a:r>
              <a:rPr lang="en-US" altLang="zh-TW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STM32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，提升運算效能以整合更多感測器。</a:t>
            </a:r>
            <a:endParaRPr lang="en-US" altLang="zh-TW" sz="14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indent="-34290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  <a:buFont typeface="+mj-lt"/>
              <a:buAutoNum type="arabicPeriod"/>
            </a:pPr>
            <a:r>
              <a:rPr lang="zh-TW" altLang="en-US" sz="14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系統整合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：開發 </a:t>
            </a:r>
            <a:r>
              <a:rPr lang="en-US" altLang="zh-TW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ROS2 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介面，接收上層導航電腦之 </a:t>
            </a:r>
            <a:r>
              <a:rPr lang="en-US" altLang="zh-TW" sz="1400" dirty="0" err="1">
                <a:latin typeface="微軟正黑體" panose="020B0604030504040204" pitchFamily="34" charset="-120"/>
                <a:ea typeface="微軟正黑體" panose="020B0604030504040204" pitchFamily="34" charset="-120"/>
              </a:rPr>
              <a:t>cmd_vel</a:t>
            </a:r>
            <a:r>
              <a:rPr lang="zh-TW" altLang="en-US" sz="14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指令。</a:t>
            </a:r>
            <a:r>
              <a:rPr lang="zh-TW" altLang="en-US" sz="1400" dirty="0">
                <a:solidFill>
                  <a:schemeClr val="tx1"/>
                </a:solidFill>
                <a:latin typeface="微軟正黑體" panose="020B0604030504040204" pitchFamily="34" charset="-120"/>
                <a:ea typeface="微軟正黑體" panose="020B0604030504040204" pitchFamily="34" charset="-120"/>
                <a:cs typeface="Times New Roman" panose="02020603050405020304" pitchFamily="18" charset="0"/>
              </a:rPr>
              <a:t>實現閉迴路速度控制，驗證在負載變化下轉速的穩定性</a:t>
            </a:r>
            <a:endParaRPr lang="en-US" altLang="zh-TW" sz="1400" dirty="0">
              <a:solidFill>
                <a:schemeClr val="tx1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114300" indent="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  <a:buNone/>
            </a:pPr>
            <a:endParaRPr lang="en-US" altLang="zh-TW" sz="1000" dirty="0">
              <a:solidFill>
                <a:schemeClr val="tx1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114300" indent="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  <a:buNone/>
            </a:pPr>
            <a:endParaRPr lang="en-US" altLang="zh-TW" sz="1000" dirty="0">
              <a:solidFill>
                <a:schemeClr val="tx1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114300" indent="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  <a:buNone/>
            </a:pPr>
            <a:endParaRPr lang="en-US" altLang="zh-TW" sz="1000" dirty="0">
              <a:solidFill>
                <a:schemeClr val="tx1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114300" indent="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  <a:buNone/>
            </a:pPr>
            <a:endParaRPr lang="en-US" altLang="zh-TW" sz="1000" dirty="0">
              <a:solidFill>
                <a:schemeClr val="tx1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114300" indent="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  <a:buNone/>
            </a:pPr>
            <a:endParaRPr lang="en-US" altLang="zh-TW" sz="1000" dirty="0">
              <a:solidFill>
                <a:schemeClr val="tx1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  <a:p>
            <a:pPr marL="114300" indent="0">
              <a:lnSpc>
                <a:spcPct val="100000"/>
              </a:lnSpc>
              <a:spcBef>
                <a:spcPts val="800"/>
              </a:spcBef>
              <a:buClr>
                <a:srgbClr val="3D98DE"/>
              </a:buClr>
              <a:buNone/>
            </a:pPr>
            <a:endParaRPr lang="en-US" altLang="zh-TW" sz="1000" dirty="0">
              <a:solidFill>
                <a:schemeClr val="tx1"/>
              </a:solidFill>
              <a:latin typeface="Times New Roman" panose="02020603050405020304" pitchFamily="18" charset="0"/>
              <a:ea typeface="微軟正黑體" panose="020B0604030504040204" pitchFamily="34" charset="-120"/>
              <a:cs typeface="Times New Roman" panose="02020603050405020304" pitchFamily="18" charset="0"/>
            </a:endParaRPr>
          </a:p>
        </p:txBody>
      </p:sp>
      <p:sp>
        <p:nvSpPr>
          <p:cNvPr id="2" name="投影片編號版面配置區 1">
            <a:extLst>
              <a:ext uri="{FF2B5EF4-FFF2-40B4-BE49-F238E27FC236}">
                <a16:creationId xmlns:a16="http://schemas.microsoft.com/office/drawing/2014/main" id="{B477283A-C5CB-702D-63F1-052AC6B55DC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87E85E0C-F6DF-4C2C-9974-C2547ED92EE1}" type="slidenum">
              <a:rPr lang="zh-TW" altLang="en-US" smtClean="0"/>
              <a:t>9</a:t>
            </a:fld>
            <a:endParaRPr lang="zh-TW" altLang="en-US" dirty="0"/>
          </a:p>
        </p:txBody>
      </p:sp>
      <p:sp>
        <p:nvSpPr>
          <p:cNvPr id="16" name="Google Shape;2366;p43">
            <a:extLst>
              <a:ext uri="{FF2B5EF4-FFF2-40B4-BE49-F238E27FC236}">
                <a16:creationId xmlns:a16="http://schemas.microsoft.com/office/drawing/2014/main" id="{91A6EF89-16B5-C6DD-72E1-B06C67A439A1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75220" y="212801"/>
            <a:ext cx="8793560" cy="4860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114300"/>
            <a:r>
              <a:rPr lang="zh-TW" altLang="en-US" sz="2400" dirty="0"/>
              <a:t>預期成果與下一步</a:t>
            </a:r>
            <a:endParaRPr lang="en-US" altLang="zh-TW" sz="2400" dirty="0">
              <a:solidFill>
                <a:srgbClr val="3D98DE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12" name="圓角矩形 11">
            <a:extLst>
              <a:ext uri="{FF2B5EF4-FFF2-40B4-BE49-F238E27FC236}">
                <a16:creationId xmlns:a16="http://schemas.microsoft.com/office/drawing/2014/main" id="{405BE5A2-E958-40EB-2A1B-E5CF3B4569CD}"/>
              </a:ext>
            </a:extLst>
          </p:cNvPr>
          <p:cNvSpPr/>
          <p:nvPr/>
        </p:nvSpPr>
        <p:spPr>
          <a:xfrm>
            <a:off x="258419" y="693374"/>
            <a:ext cx="8232281" cy="18000"/>
          </a:xfrm>
          <a:prstGeom prst="roundRect">
            <a:avLst/>
          </a:prstGeom>
          <a:solidFill>
            <a:schemeClr val="bg2">
              <a:lumMod val="40000"/>
              <a:lumOff val="60000"/>
              <a:alpha val="5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  <p:extLst>
      <p:ext uri="{BB962C8B-B14F-4D97-AF65-F5344CB8AC3E}">
        <p14:creationId xmlns:p14="http://schemas.microsoft.com/office/powerpoint/2010/main" val="340342022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>
        <p:cut/>
      </p:transition>
    </mc:Choice>
    <mc:Fallback xmlns="">
      <p:transition spd="slow">
        <p:cut/>
      </p:transition>
    </mc:Fallback>
  </mc:AlternateContent>
</p:sld>
</file>

<file path=ppt/theme/theme1.xml><?xml version="1.0" encoding="utf-8"?>
<a:theme xmlns:a="http://schemas.openxmlformats.org/drawingml/2006/main" name="Timeline Infographics by Slidesgo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5EB2FC"/>
      </a:accent1>
      <a:accent2>
        <a:srgbClr val="69E781"/>
      </a:accent2>
      <a:accent3>
        <a:srgbClr val="869FB2"/>
      </a:accent3>
      <a:accent4>
        <a:srgbClr val="4949E7"/>
      </a:accent4>
      <a:accent5>
        <a:srgbClr val="FCBD24"/>
      </a:accent5>
      <a:accent6>
        <a:srgbClr val="EC3A3B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佈景主題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78027</TotalTime>
  <Words>569</Words>
  <Application>Microsoft Office PowerPoint</Application>
  <PresentationFormat>如螢幕大小 (16:9)</PresentationFormat>
  <Paragraphs>97</Paragraphs>
  <Slides>9</Slides>
  <Notes>9</Notes>
  <HiddenSlides>0</HiddenSlides>
  <MMClips>2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9</vt:i4>
      </vt:variant>
    </vt:vector>
  </HeadingPairs>
  <TitlesOfParts>
    <vt:vector size="18" baseType="lpstr">
      <vt:lpstr>Fira Sans Extra Condensed</vt:lpstr>
      <vt:lpstr>Roboto</vt:lpstr>
      <vt:lpstr>CMU Sans Serif Medium</vt:lpstr>
      <vt:lpstr>Fira Sans Extra Condensed SemiBold</vt:lpstr>
      <vt:lpstr>Arial</vt:lpstr>
      <vt:lpstr>微軟正黑體</vt:lpstr>
      <vt:lpstr>Arial Unicode MS</vt:lpstr>
      <vt:lpstr>Times New Roman</vt:lpstr>
      <vt:lpstr>Timeline Infographics by Slidesgo</vt:lpstr>
      <vt:lpstr>BLDC Theory Research</vt:lpstr>
      <vt:lpstr>系統概述 (System Overview)</vt:lpstr>
      <vt:lpstr>系統概述 (System Overview)</vt:lpstr>
      <vt:lpstr>霍爾感測器</vt:lpstr>
      <vt:lpstr>介面電路設計與邏輯匹配 (Interface Design)</vt:lpstr>
      <vt:lpstr>轉速演算法實現 (RPM Algorithm)</vt:lpstr>
      <vt:lpstr>轉速演算法實現 (RPM Algorithm)</vt:lpstr>
      <vt:lpstr>階梯響應與抗擾動測試 (Step Response)</vt:lpstr>
      <vt:lpstr>預期成果與下一步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Timeline Infographics</dc:title>
  <dc:creator>eatshit!</dc:creator>
  <cp:lastModifiedBy>Lego Dai</cp:lastModifiedBy>
  <cp:revision>2470</cp:revision>
  <dcterms:modified xsi:type="dcterms:W3CDTF">2026-01-09T05:26:33Z</dcterms:modified>
</cp:coreProperties>
</file>